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Poppins Bold" pitchFamily="2" charset="77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61" autoAdjust="0"/>
  </p:normalViewPr>
  <p:slideViewPr>
    <p:cSldViewPr>
      <p:cViewPr varScale="1">
        <p:scale>
          <a:sx n="55" d="100"/>
          <a:sy n="55" d="100"/>
        </p:scale>
        <p:origin x="208" y="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spcc.org.uk/keeping-children-safe/online-safety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607369" y="1365529"/>
            <a:ext cx="11362320" cy="7555943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3248" y="3168336"/>
            <a:ext cx="6982269" cy="3950329"/>
            <a:chOff x="0" y="0"/>
            <a:chExt cx="9309692" cy="5267105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9309692" cy="5267105"/>
            </a:xfrm>
            <a:prstGeom prst="rect">
              <a:avLst/>
            </a:prstGeom>
            <a:solidFill>
              <a:srgbClr val="EDE4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24778" y="533016"/>
              <a:ext cx="8260135" cy="3261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324"/>
                </a:lnSpc>
              </a:pPr>
              <a:r>
                <a:rPr lang="en-US" sz="8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Welcome to Year 5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1108553"/>
            <a:ext cx="15017574" cy="9148340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288529" y="1108553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838468" y="2717837"/>
            <a:ext cx="7886105" cy="313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3"/>
              </a:lnSpc>
              <a:spcBef>
                <a:spcPct val="0"/>
              </a:spcBef>
            </a:pPr>
            <a:r>
              <a:rPr lang="en-US" sz="73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 Year 5 Team</a:t>
            </a:r>
          </a:p>
          <a:p>
            <a:pPr algn="ctr">
              <a:lnSpc>
                <a:spcPts val="8103"/>
              </a:lnSpc>
              <a:spcBef>
                <a:spcPct val="0"/>
              </a:spcBef>
            </a:pPr>
            <a:endParaRPr lang="en-US" sz="73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01286" y="4886524"/>
            <a:ext cx="4883975" cy="4399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</a:pPr>
            <a:r>
              <a:rPr lang="en-US" sz="510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Mrs</a:t>
            </a: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Woodman</a:t>
            </a:r>
          </a:p>
          <a:p>
            <a:pPr algn="ctr">
              <a:lnSpc>
                <a:spcPts val="5666"/>
              </a:lnSpc>
            </a:pPr>
            <a:r>
              <a:rPr lang="en-US" sz="510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Mrs</a:t>
            </a: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Rand</a:t>
            </a:r>
          </a:p>
          <a:p>
            <a:pPr algn="ctr">
              <a:lnSpc>
                <a:spcPts val="5666"/>
              </a:lnSpc>
            </a:pPr>
            <a:r>
              <a:rPr lang="en-US" sz="510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Mrs</a:t>
            </a: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Crouch</a:t>
            </a:r>
          </a:p>
          <a:p>
            <a:pPr algn="ctr">
              <a:lnSpc>
                <a:spcPts val="5666"/>
              </a:lnSpc>
            </a:pPr>
            <a:r>
              <a:rPr lang="en-US" sz="510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Mrs</a:t>
            </a: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Bailey</a:t>
            </a:r>
          </a:p>
          <a:p>
            <a:pPr algn="ctr">
              <a:lnSpc>
                <a:spcPts val="5666"/>
              </a:lnSpc>
            </a:pPr>
            <a:r>
              <a:rPr lang="en-US" sz="510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Mrs</a:t>
            </a: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10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Muchell</a:t>
            </a:r>
            <a:endParaRPr lang="en-US" sz="5105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Ms</a:t>
            </a: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Crabbe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288529" y="1108553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911121" y="2988014"/>
            <a:ext cx="5886227" cy="78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What’s  different?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41489" y="5561082"/>
            <a:ext cx="13617811" cy="388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682" lvl="1" indent="-429341" algn="l">
              <a:lnSpc>
                <a:spcPts val="4414"/>
              </a:lnSpc>
              <a:spcBef>
                <a:spcPct val="0"/>
              </a:spcBef>
              <a:buFont typeface="Arial"/>
              <a:buChar char="•"/>
            </a:pPr>
            <a:r>
              <a:rPr lang="en-US" sz="397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New building</a:t>
            </a:r>
          </a:p>
          <a:p>
            <a:pPr marL="858682" lvl="1" indent="-429341" algn="l">
              <a:lnSpc>
                <a:spcPts val="4414"/>
              </a:lnSpc>
              <a:spcBef>
                <a:spcPct val="0"/>
              </a:spcBef>
              <a:buFont typeface="Arial"/>
              <a:buChar char="•"/>
            </a:pPr>
            <a:r>
              <a:rPr lang="en-US" sz="397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New gate entrance from the park</a:t>
            </a:r>
          </a:p>
          <a:p>
            <a:pPr marL="858682" lvl="1" indent="-429341" algn="l">
              <a:lnSpc>
                <a:spcPts val="4414"/>
              </a:lnSpc>
              <a:spcBef>
                <a:spcPct val="0"/>
              </a:spcBef>
              <a:buFont typeface="Arial"/>
              <a:buChar char="•"/>
            </a:pPr>
            <a:r>
              <a:rPr lang="en-US" sz="397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Earlier finish time – 3.15pm</a:t>
            </a:r>
          </a:p>
          <a:p>
            <a:pPr marL="858682" lvl="1" indent="-429341" algn="l">
              <a:lnSpc>
                <a:spcPts val="4414"/>
              </a:lnSpc>
              <a:spcBef>
                <a:spcPct val="0"/>
              </a:spcBef>
              <a:buFont typeface="Arial"/>
              <a:buChar char="•"/>
            </a:pPr>
            <a:r>
              <a:rPr lang="en-US" sz="397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Increased independence and responsibilities</a:t>
            </a:r>
          </a:p>
          <a:p>
            <a:pPr marL="858682" lvl="1" indent="-429341" algn="l">
              <a:lnSpc>
                <a:spcPts val="4414"/>
              </a:lnSpc>
              <a:spcBef>
                <a:spcPct val="0"/>
              </a:spcBef>
              <a:buFont typeface="Arial"/>
              <a:buChar char="•"/>
            </a:pPr>
            <a:r>
              <a:rPr lang="en-US" sz="397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Personal equipment</a:t>
            </a:r>
          </a:p>
          <a:p>
            <a:pPr marL="858682" lvl="1" indent="-429341" algn="l">
              <a:lnSpc>
                <a:spcPts val="4414"/>
              </a:lnSpc>
              <a:spcBef>
                <a:spcPct val="0"/>
              </a:spcBef>
              <a:buFont typeface="Arial"/>
              <a:buChar char="•"/>
            </a:pPr>
            <a:r>
              <a:rPr lang="en-US" sz="397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SATs</a:t>
            </a:r>
          </a:p>
          <a:p>
            <a:pPr algn="l">
              <a:lnSpc>
                <a:spcPts val="4058"/>
              </a:lnSpc>
              <a:spcBef>
                <a:spcPct val="0"/>
              </a:spcBef>
            </a:pPr>
            <a:endParaRPr lang="en-US" sz="3977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288529" y="1108553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200643" y="3790768"/>
            <a:ext cx="11013734" cy="5414055"/>
          </a:xfrm>
          <a:custGeom>
            <a:avLst/>
            <a:gdLst/>
            <a:ahLst/>
            <a:cxnLst/>
            <a:rect l="l" t="t" r="r" b="b"/>
            <a:pathLst>
              <a:path w="11013734" h="5414055">
                <a:moveTo>
                  <a:pt x="0" y="0"/>
                </a:moveTo>
                <a:lnTo>
                  <a:pt x="11013734" y="0"/>
                </a:lnTo>
                <a:lnTo>
                  <a:pt x="11013734" y="5414055"/>
                </a:lnTo>
                <a:lnTo>
                  <a:pt x="0" y="5414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112100" y="1602103"/>
            <a:ext cx="7484269" cy="78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Year 5 Daily Timetable</a:t>
            </a:r>
          </a:p>
        </p:txBody>
      </p:sp>
      <p:sp>
        <p:nvSpPr>
          <p:cNvPr id="8" name="Oval Callout 7">
            <a:extLst>
              <a:ext uri="{FF2B5EF4-FFF2-40B4-BE49-F238E27FC236}">
                <a16:creationId xmlns:a16="http://schemas.microsoft.com/office/drawing/2014/main" id="{263D78C4-D000-EDD7-8834-D638E88B7C94}"/>
              </a:ext>
            </a:extLst>
          </p:cNvPr>
          <p:cNvSpPr/>
          <p:nvPr/>
        </p:nvSpPr>
        <p:spPr>
          <a:xfrm>
            <a:off x="12808792" y="5294900"/>
            <a:ext cx="4876800" cy="3501547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63AC0-001B-9FE9-A114-2400FA99FB1C}"/>
              </a:ext>
            </a:extLst>
          </p:cNvPr>
          <p:cNvSpPr txBox="1"/>
          <p:nvPr/>
        </p:nvSpPr>
        <p:spPr>
          <a:xfrm>
            <a:off x="13716000" y="62103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New Fluency sessions for Reading and </a:t>
            </a:r>
            <a:r>
              <a:rPr lang="en-US" sz="2800" dirty="0" err="1">
                <a:solidFill>
                  <a:schemeClr val="bg1"/>
                </a:solidFill>
              </a:rPr>
              <a:t>Maths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30107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710094" y="1099028"/>
            <a:ext cx="4205306" cy="744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Homework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54139" y="4757316"/>
            <a:ext cx="14184036" cy="4871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Building independent learning skills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Consolidating learning in class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Revision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Set on Google Classrooms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Weekly spellings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Maths</a:t>
            </a: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fluency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One piece of </a:t>
            </a:r>
            <a:r>
              <a:rPr lang="en-US" sz="363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Maths</a:t>
            </a: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and English homework every week.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Continue to read with your children</a:t>
            </a:r>
          </a:p>
          <a:p>
            <a:pPr marL="784428" lvl="1" indent="-392214" algn="l">
              <a:lnSpc>
                <a:spcPts val="4032"/>
              </a:lnSpc>
              <a:spcBef>
                <a:spcPct val="0"/>
              </a:spcBef>
              <a:buFont typeface="Arial"/>
              <a:buChar char="•"/>
            </a:pPr>
            <a:r>
              <a:rPr lang="en-US" sz="363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Homework Club</a:t>
            </a:r>
          </a:p>
          <a:p>
            <a:pPr algn="ctr">
              <a:lnSpc>
                <a:spcPts val="1201"/>
              </a:lnSpc>
              <a:spcBef>
                <a:spcPct val="0"/>
              </a:spcBef>
            </a:pPr>
            <a:endParaRPr lang="en-US" sz="3633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171607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274974" y="1019175"/>
            <a:ext cx="3783062" cy="221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Equipment </a:t>
            </a:r>
          </a:p>
          <a:p>
            <a:pPr algn="ctr">
              <a:lnSpc>
                <a:spcPts val="5666"/>
              </a:lnSpc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and </a:t>
            </a:r>
          </a:p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Resources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29429" y="4717484"/>
            <a:ext cx="6929958" cy="221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Small pencil case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Water bottle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Reading book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992147" y="1737962"/>
            <a:ext cx="4820320" cy="78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Mobile Phones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23727" y="4653263"/>
            <a:ext cx="10514606" cy="3320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Only if walking to and from school</a:t>
            </a:r>
          </a:p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Smart watches</a:t>
            </a:r>
          </a:p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 be switched off and given to the class teacher for safe keeping</a:t>
            </a:r>
          </a:p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Avoid access to social media (most have age restrictions for a reason)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29399" y="8100000"/>
            <a:ext cx="9461282" cy="1011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0"/>
              </a:lnSpc>
              <a:spcBef>
                <a:spcPct val="0"/>
              </a:spcBef>
            </a:pPr>
            <a:r>
              <a:rPr lang="en-US" sz="3505" b="1" u="sng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  <a:hlinkClick r:id="rId4" tooltip="https://www.nspcc.org.uk/keeping-children-safe/online-safety/"/>
              </a:rPr>
              <a:t>https://www.nspcc.org.uk/keeping-children-safe/online-safety/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347102" y="1737962"/>
            <a:ext cx="4415898" cy="744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Assessment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23727" y="4653263"/>
            <a:ext cx="10514606" cy="3311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statutory assessments in Year 5</a:t>
            </a:r>
          </a:p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Weekly spelling and timestables tests</a:t>
            </a:r>
          </a:p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Short end of unit tests</a:t>
            </a:r>
          </a:p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Termly assessments</a:t>
            </a:r>
          </a:p>
          <a:p>
            <a:pPr marL="843101" lvl="1" indent="-421551" algn="l">
              <a:lnSpc>
                <a:spcPts val="4334"/>
              </a:lnSpc>
              <a:buFont typeface="Arial"/>
              <a:buChar char="•"/>
            </a:pPr>
            <a:r>
              <a:rPr lang="en-US" sz="39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SATS - end of Year 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54890" y="631227"/>
            <a:ext cx="3491964" cy="8925148"/>
          </a:xfrm>
          <a:custGeom>
            <a:avLst/>
            <a:gdLst/>
            <a:ahLst/>
            <a:cxnLst/>
            <a:rect l="l" t="t" r="r" b="b"/>
            <a:pathLst>
              <a:path w="3491964" h="8925148">
                <a:moveTo>
                  <a:pt x="0" y="0"/>
                </a:moveTo>
                <a:lnTo>
                  <a:pt x="3491964" y="0"/>
                </a:lnTo>
                <a:lnTo>
                  <a:pt x="3491964" y="8925148"/>
                </a:lnTo>
                <a:lnTo>
                  <a:pt x="0" y="892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010715" y="6425501"/>
            <a:ext cx="6522095" cy="78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Behaviour Pathway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960894" y="2929595"/>
            <a:ext cx="11301259" cy="6328705"/>
          </a:xfrm>
          <a:custGeom>
            <a:avLst/>
            <a:gdLst/>
            <a:ahLst/>
            <a:cxnLst/>
            <a:rect l="l" t="t" r="r" b="b"/>
            <a:pathLst>
              <a:path w="11301259" h="6328705">
                <a:moveTo>
                  <a:pt x="0" y="0"/>
                </a:moveTo>
                <a:lnTo>
                  <a:pt x="11301259" y="0"/>
                </a:lnTo>
                <a:lnTo>
                  <a:pt x="11301259" y="6328705"/>
                </a:lnTo>
                <a:lnTo>
                  <a:pt x="0" y="63287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874926" y="1019175"/>
            <a:ext cx="5482233" cy="78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285604" y="1019175"/>
            <a:ext cx="6660877" cy="78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Forthcoming Events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81200" y="4048568"/>
            <a:ext cx="10428238" cy="6592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Macmillan Coffee afternoon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Space Museum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Consultations 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Christmas Production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Greek Day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Level 2 Bikeability</a:t>
            </a:r>
          </a:p>
          <a:p>
            <a:pPr marL="1102175" lvl="1" indent="-551087" algn="l">
              <a:lnSpc>
                <a:spcPts val="5666"/>
              </a:lnSpc>
              <a:buFont typeface="Arial"/>
              <a:buChar char="•"/>
            </a:pPr>
            <a:r>
              <a:rPr lang="en-US" sz="510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Hazard Alley</a:t>
            </a:r>
          </a:p>
          <a:p>
            <a:pPr algn="ctr">
              <a:lnSpc>
                <a:spcPts val="5666"/>
              </a:lnSpc>
              <a:spcBef>
                <a:spcPct val="0"/>
              </a:spcBef>
            </a:pPr>
            <a:endParaRPr lang="en-US" sz="5105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666"/>
              </a:lnSpc>
              <a:spcBef>
                <a:spcPct val="0"/>
              </a:spcBef>
            </a:pPr>
            <a:endParaRPr lang="en-US" sz="5105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282011" y="4747612"/>
            <a:ext cx="3723977" cy="78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Questions?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00643" y="283109"/>
            <a:ext cx="15620144" cy="9720782"/>
          </a:xfrm>
          <a:prstGeom prst="rect">
            <a:avLst/>
          </a:prstGeom>
          <a:solidFill>
            <a:srgbClr val="EDE41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421573" y="631227"/>
            <a:ext cx="5681160" cy="3777971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1290" r="-112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100000"/>
            <a:ext cx="2200643" cy="2156893"/>
          </a:xfrm>
          <a:custGeom>
            <a:avLst/>
            <a:gdLst/>
            <a:ahLst/>
            <a:cxnLst/>
            <a:rect l="l" t="t" r="r" b="b"/>
            <a:pathLst>
              <a:path w="2200643" h="2156893">
                <a:moveTo>
                  <a:pt x="0" y="0"/>
                </a:moveTo>
                <a:lnTo>
                  <a:pt x="2200643" y="0"/>
                </a:lnTo>
                <a:lnTo>
                  <a:pt x="2200643" y="2156893"/>
                </a:lnTo>
                <a:lnTo>
                  <a:pt x="0" y="215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172355" y="5133975"/>
            <a:ext cx="9089798" cy="221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51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 and we look forward to working with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211</Words>
  <Application>Microsoft Macintosh PowerPoint</Application>
  <PresentationFormat>Custom</PresentationFormat>
  <Paragraphs>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5</dc:title>
  <cp:lastModifiedBy>Helen Woodman</cp:lastModifiedBy>
  <cp:revision>3</cp:revision>
  <dcterms:created xsi:type="dcterms:W3CDTF">2006-08-16T00:00:00Z</dcterms:created>
  <dcterms:modified xsi:type="dcterms:W3CDTF">2026-09-11T07:07:41Z</dcterms:modified>
  <dc:identifier>DAGygvnP-hw</dc:identifier>
</cp:coreProperties>
</file>