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Poppins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s://www.nspcc.org.uk/keeping-children-safe/online-safety/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358840" y="1108553"/>
            <a:ext cx="11859377" cy="8069894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5607369" y="1365529"/>
            <a:ext cx="11362320" cy="7555943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723248" y="3168336"/>
            <a:ext cx="6982269" cy="3950329"/>
            <a:chOff x="0" y="0"/>
            <a:chExt cx="9309692" cy="5267105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9309692" cy="5267105"/>
            </a:xfrm>
            <a:prstGeom prst="rect">
              <a:avLst/>
            </a:prstGeom>
            <a:solidFill>
              <a:srgbClr val="EDE411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524778" y="533016"/>
              <a:ext cx="8260135" cy="32617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324"/>
                </a:lnSpc>
              </a:pPr>
              <a:r>
                <a:rPr lang="en-US" b="true" sz="840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Welcome to Year 5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421573" y="631227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60894" y="2929595"/>
            <a:ext cx="11301259" cy="6328705"/>
          </a:xfrm>
          <a:custGeom>
            <a:avLst/>
            <a:gdLst/>
            <a:ahLst/>
            <a:cxnLst/>
            <a:rect r="r" b="b" t="t" l="l"/>
            <a:pathLst>
              <a:path h="6328705" w="11301259">
                <a:moveTo>
                  <a:pt x="0" y="0"/>
                </a:moveTo>
                <a:lnTo>
                  <a:pt x="11301259" y="0"/>
                </a:lnTo>
                <a:lnTo>
                  <a:pt x="11301259" y="6328705"/>
                </a:lnTo>
                <a:lnTo>
                  <a:pt x="0" y="6328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874926" y="1019175"/>
            <a:ext cx="5482233" cy="78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Communication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421573" y="631227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85604" y="1019175"/>
            <a:ext cx="6660877" cy="78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Forthcoming Events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85604" y="4504125"/>
            <a:ext cx="10428238" cy="5782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02175" indent="-551087" lvl="1">
              <a:lnSpc>
                <a:spcPts val="5666"/>
              </a:lnSpc>
              <a:buFont typeface="Arial"/>
              <a:buChar char="•"/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Macmillan Coffee afternoon</a:t>
            </a:r>
          </a:p>
          <a:p>
            <a:pPr algn="l" marL="1102175" indent="-551087" lvl="1">
              <a:lnSpc>
                <a:spcPts val="5666"/>
              </a:lnSpc>
              <a:buFont typeface="Arial"/>
              <a:buChar char="•"/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Space Museum</a:t>
            </a:r>
          </a:p>
          <a:p>
            <a:pPr algn="l" marL="1102175" indent="-551087" lvl="1">
              <a:lnSpc>
                <a:spcPts val="5666"/>
              </a:lnSpc>
              <a:buFont typeface="Arial"/>
              <a:buChar char="•"/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Consultations </a:t>
            </a:r>
          </a:p>
          <a:p>
            <a:pPr algn="l" marL="1102175" indent="-551087" lvl="1">
              <a:lnSpc>
                <a:spcPts val="5666"/>
              </a:lnSpc>
              <a:buFont typeface="Arial"/>
              <a:buChar char="•"/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Christmas Production</a:t>
            </a:r>
          </a:p>
          <a:p>
            <a:pPr algn="l" marL="1102175" indent="-551087" lvl="1">
              <a:lnSpc>
                <a:spcPts val="5666"/>
              </a:lnSpc>
              <a:buFont typeface="Arial"/>
              <a:buChar char="•"/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Greek Day</a:t>
            </a:r>
          </a:p>
          <a:p>
            <a:pPr algn="l" marL="1102175" indent="-551087" lvl="1">
              <a:lnSpc>
                <a:spcPts val="5666"/>
              </a:lnSpc>
              <a:buFont typeface="Arial"/>
              <a:buChar char="•"/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Hazard Alley</a:t>
            </a:r>
          </a:p>
          <a:p>
            <a:pPr algn="ctr">
              <a:lnSpc>
                <a:spcPts val="5666"/>
              </a:lnSpc>
              <a:spcBef>
                <a:spcPct val="0"/>
              </a:spcBef>
            </a:pPr>
          </a:p>
          <a:p>
            <a:pPr algn="ctr">
              <a:lnSpc>
                <a:spcPts val="566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421573" y="631227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282011" y="4747612"/>
            <a:ext cx="3723977" cy="78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Questions?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421573" y="631227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72355" y="5133975"/>
            <a:ext cx="9089798" cy="221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 and we look forward to working with you.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1108553"/>
            <a:ext cx="15017574" cy="9148340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288529" y="1108553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38468" y="2717837"/>
            <a:ext cx="7886105" cy="1121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3"/>
              </a:lnSpc>
              <a:spcBef>
                <a:spcPct val="0"/>
              </a:spcBef>
            </a:pPr>
            <a:r>
              <a:rPr lang="en-US" b="true" sz="73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Year 5 Team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39532" y="4344776"/>
            <a:ext cx="4883975" cy="4374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51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Mrs Woodman</a:t>
            </a:r>
          </a:p>
          <a:p>
            <a:pPr algn="ctr">
              <a:lnSpc>
                <a:spcPts val="5666"/>
              </a:lnSpc>
            </a:pPr>
            <a:r>
              <a:rPr lang="en-US" sz="51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Mrs Rand</a:t>
            </a:r>
          </a:p>
          <a:p>
            <a:pPr algn="ctr">
              <a:lnSpc>
                <a:spcPts val="5666"/>
              </a:lnSpc>
            </a:pPr>
            <a:r>
              <a:rPr lang="en-US" sz="51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Mrs Miller</a:t>
            </a:r>
          </a:p>
          <a:p>
            <a:pPr algn="ctr">
              <a:lnSpc>
                <a:spcPts val="5666"/>
              </a:lnSpc>
            </a:pPr>
            <a:r>
              <a:rPr lang="en-US" sz="51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Mrs Scouller</a:t>
            </a:r>
          </a:p>
          <a:p>
            <a:pPr algn="ctr">
              <a:lnSpc>
                <a:spcPts val="5666"/>
              </a:lnSpc>
            </a:pPr>
            <a:r>
              <a:rPr lang="en-US" sz="51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Mrs Muchell</a:t>
            </a:r>
          </a:p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Ms Crabbe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288529" y="1108553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11121" y="2988014"/>
            <a:ext cx="5886227" cy="78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What’s  different?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41489" y="5561082"/>
            <a:ext cx="13617811" cy="388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8682" indent="-429341" lvl="1">
              <a:lnSpc>
                <a:spcPts val="441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97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New b</a:t>
            </a:r>
            <a:r>
              <a:rPr lang="en-US" b="true" sz="397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uilding</a:t>
            </a:r>
          </a:p>
          <a:p>
            <a:pPr algn="l" marL="858682" indent="-429341" lvl="1">
              <a:lnSpc>
                <a:spcPts val="441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97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New gate entrance from the park</a:t>
            </a:r>
          </a:p>
          <a:p>
            <a:pPr algn="l" marL="858682" indent="-429341" lvl="1">
              <a:lnSpc>
                <a:spcPts val="441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97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Earlier finish time – 3.15pm</a:t>
            </a:r>
          </a:p>
          <a:p>
            <a:pPr algn="l" marL="858682" indent="-429341" lvl="1">
              <a:lnSpc>
                <a:spcPts val="441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97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Increased independence and responsibilities</a:t>
            </a:r>
          </a:p>
          <a:p>
            <a:pPr algn="l" marL="858682" indent="-429341" lvl="1">
              <a:lnSpc>
                <a:spcPts val="441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97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Personal equipment</a:t>
            </a:r>
          </a:p>
          <a:p>
            <a:pPr algn="l" marL="858682" indent="-429341" lvl="1">
              <a:lnSpc>
                <a:spcPts val="441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97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SATs</a:t>
            </a:r>
          </a:p>
          <a:p>
            <a:pPr algn="l">
              <a:lnSpc>
                <a:spcPts val="405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288529" y="1108553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45724" y="4125934"/>
            <a:ext cx="11013734" cy="5414055"/>
          </a:xfrm>
          <a:custGeom>
            <a:avLst/>
            <a:gdLst/>
            <a:ahLst/>
            <a:cxnLst/>
            <a:rect r="r" b="b" t="t" l="l"/>
            <a:pathLst>
              <a:path h="5414055" w="11013734">
                <a:moveTo>
                  <a:pt x="0" y="0"/>
                </a:moveTo>
                <a:lnTo>
                  <a:pt x="11013734" y="0"/>
                </a:lnTo>
                <a:lnTo>
                  <a:pt x="11013734" y="5414055"/>
                </a:lnTo>
                <a:lnTo>
                  <a:pt x="0" y="5414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12100" y="1602103"/>
            <a:ext cx="7484269" cy="78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Year 5 Daily Timetable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421573" y="631227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710094" y="1099028"/>
            <a:ext cx="3625453" cy="78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Homework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18697" y="4960498"/>
            <a:ext cx="14184036" cy="421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84428" indent="-392214" lvl="1">
              <a:lnSpc>
                <a:spcPts val="403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6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</a:t>
            </a:r>
            <a:r>
              <a:rPr lang="en-US" b="true" sz="36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uilding independent learning skills</a:t>
            </a:r>
          </a:p>
          <a:p>
            <a:pPr algn="l" marL="784428" indent="-392214" lvl="1">
              <a:lnSpc>
                <a:spcPts val="403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6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Consolidating learning in class</a:t>
            </a:r>
          </a:p>
          <a:p>
            <a:pPr algn="l" marL="784428" indent="-392214" lvl="1">
              <a:lnSpc>
                <a:spcPts val="403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6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Revision</a:t>
            </a:r>
          </a:p>
          <a:p>
            <a:pPr algn="l" marL="784428" indent="-392214" lvl="1">
              <a:lnSpc>
                <a:spcPts val="403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6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Set on Google Classrooms</a:t>
            </a:r>
          </a:p>
          <a:p>
            <a:pPr algn="l" marL="784428" indent="-392214" lvl="1">
              <a:lnSpc>
                <a:spcPts val="403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6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Weekly spellings</a:t>
            </a:r>
          </a:p>
          <a:p>
            <a:pPr algn="l" marL="784428" indent="-392214" lvl="1">
              <a:lnSpc>
                <a:spcPts val="403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6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Maths fluency</a:t>
            </a:r>
          </a:p>
          <a:p>
            <a:pPr algn="l" marL="784428" indent="-392214" lvl="1">
              <a:lnSpc>
                <a:spcPts val="403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6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One piece of maths and written homework every week.</a:t>
            </a:r>
          </a:p>
          <a:p>
            <a:pPr algn="l" marL="784428" indent="-392214" lvl="1">
              <a:lnSpc>
                <a:spcPts val="403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6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Homework Club</a:t>
            </a:r>
          </a:p>
          <a:p>
            <a:pPr algn="ctr">
              <a:lnSpc>
                <a:spcPts val="12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171607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421573" y="631227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74974" y="1019175"/>
            <a:ext cx="3783062" cy="221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51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Equipment </a:t>
            </a:r>
          </a:p>
          <a:p>
            <a:pPr algn="ctr">
              <a:lnSpc>
                <a:spcPts val="5666"/>
              </a:lnSpc>
            </a:pPr>
            <a:r>
              <a:rPr lang="en-US" sz="51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and </a:t>
            </a:r>
          </a:p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Resources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29429" y="4717484"/>
            <a:ext cx="6929958" cy="221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02175" indent="-551087" lvl="1">
              <a:lnSpc>
                <a:spcPts val="5666"/>
              </a:lnSpc>
              <a:buFont typeface="Arial"/>
              <a:buChar char="•"/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Small pencil case</a:t>
            </a:r>
          </a:p>
          <a:p>
            <a:pPr algn="l" marL="1102175" indent="-551087" lvl="1">
              <a:lnSpc>
                <a:spcPts val="5666"/>
              </a:lnSpc>
              <a:buFont typeface="Arial"/>
              <a:buChar char="•"/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Water bottle</a:t>
            </a:r>
          </a:p>
          <a:p>
            <a:pPr algn="l" marL="1102175" indent="-551087" lvl="1">
              <a:lnSpc>
                <a:spcPts val="5666"/>
              </a:lnSpc>
              <a:buFont typeface="Arial"/>
              <a:buChar char="•"/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Reading book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421573" y="631227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92147" y="1737962"/>
            <a:ext cx="4820320" cy="78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Mobile Phones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23727" y="4653263"/>
            <a:ext cx="10514606" cy="276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3101" indent="-421551" lvl="1">
              <a:lnSpc>
                <a:spcPts val="4334"/>
              </a:lnSpc>
              <a:buFont typeface="Arial"/>
              <a:buChar char="•"/>
            </a:pPr>
            <a:r>
              <a:rPr lang="en-US" b="true" sz="39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Only if walking to and from school</a:t>
            </a:r>
          </a:p>
          <a:p>
            <a:pPr algn="l" marL="843101" indent="-421551" lvl="1">
              <a:lnSpc>
                <a:spcPts val="4334"/>
              </a:lnSpc>
              <a:buFont typeface="Arial"/>
              <a:buChar char="•"/>
            </a:pPr>
            <a:r>
              <a:rPr lang="en-US" b="true" sz="39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 be switched off and given to the class teacher for safe keeping</a:t>
            </a:r>
          </a:p>
          <a:p>
            <a:pPr algn="l" marL="843101" indent="-421551" lvl="1">
              <a:lnSpc>
                <a:spcPts val="4334"/>
              </a:lnSpc>
              <a:buFont typeface="Arial"/>
              <a:buChar char="•"/>
            </a:pPr>
            <a:r>
              <a:rPr lang="en-US" b="true" sz="39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Avoid access to social media (most have age restrictions for a reason)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29399" y="8100000"/>
            <a:ext cx="9461282" cy="1011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0"/>
              </a:lnSpc>
              <a:spcBef>
                <a:spcPct val="0"/>
              </a:spcBef>
            </a:pPr>
            <a:r>
              <a:rPr lang="en-US" b="true" sz="3505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  <a:hlinkClick r:id="rId4" tooltip="https://www.nspcc.org.uk/keeping-children-safe/online-safety/"/>
              </a:rPr>
              <a:t>https://www.nspcc.org.uk/keeping-children-safe/online-safety/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421573" y="631227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47102" y="1737962"/>
            <a:ext cx="4110410" cy="78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Assessment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23727" y="4653263"/>
            <a:ext cx="10514606" cy="3311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3101" indent="-421551" lvl="1">
              <a:lnSpc>
                <a:spcPts val="4334"/>
              </a:lnSpc>
              <a:buFont typeface="Arial"/>
              <a:buChar char="•"/>
            </a:pPr>
            <a:r>
              <a:rPr lang="en-US" b="true" sz="39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 statutory assessments in Year 5</a:t>
            </a:r>
          </a:p>
          <a:p>
            <a:pPr algn="l" marL="843101" indent="-421551" lvl="1">
              <a:lnSpc>
                <a:spcPts val="4334"/>
              </a:lnSpc>
              <a:buFont typeface="Arial"/>
              <a:buChar char="•"/>
            </a:pPr>
            <a:r>
              <a:rPr lang="en-US" b="true" sz="39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Weekly spelling and timestables tests</a:t>
            </a:r>
          </a:p>
          <a:p>
            <a:pPr algn="l" marL="843101" indent="-421551" lvl="1">
              <a:lnSpc>
                <a:spcPts val="4334"/>
              </a:lnSpc>
              <a:buFont typeface="Arial"/>
              <a:buChar char="•"/>
            </a:pPr>
            <a:r>
              <a:rPr lang="en-US" b="true" sz="39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Short end of unit tests</a:t>
            </a:r>
          </a:p>
          <a:p>
            <a:pPr algn="l" marL="843101" indent="-421551" lvl="1">
              <a:lnSpc>
                <a:spcPts val="4334"/>
              </a:lnSpc>
              <a:buFont typeface="Arial"/>
              <a:buChar char="•"/>
            </a:pPr>
            <a:r>
              <a:rPr lang="en-US" b="true" sz="39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Termly assessments</a:t>
            </a:r>
          </a:p>
          <a:p>
            <a:pPr algn="l" marL="843101" indent="-421551" lvl="1">
              <a:lnSpc>
                <a:spcPts val="4334"/>
              </a:lnSpc>
              <a:buFont typeface="Arial"/>
              <a:buChar char="•"/>
            </a:pPr>
            <a:r>
              <a:rPr lang="en-US" b="true" sz="39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SATS - end of Year 6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0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00643" y="283109"/>
            <a:ext cx="15620144" cy="9720782"/>
          </a:xfrm>
          <a:prstGeom prst="rect">
            <a:avLst/>
          </a:prstGeom>
          <a:solidFill>
            <a:srgbClr val="EDE41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421573" y="631227"/>
            <a:ext cx="5681160" cy="3777971"/>
            <a:chOff x="0" y="0"/>
            <a:chExt cx="122225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2256" cy="812800"/>
            </a:xfrm>
            <a:custGeom>
              <a:avLst/>
              <a:gdLst/>
              <a:ahLst/>
              <a:cxnLst/>
              <a:rect r="r" b="b" t="t" l="l"/>
              <a:pathLst>
                <a:path h="812800" w="1222256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1290" t="0" r="-1129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8100000"/>
            <a:ext cx="2200643" cy="2156893"/>
          </a:xfrm>
          <a:custGeom>
            <a:avLst/>
            <a:gdLst/>
            <a:ahLst/>
            <a:cxnLst/>
            <a:rect r="r" b="b" t="t" l="l"/>
            <a:pathLst>
              <a:path h="2156893" w="2200643">
                <a:moveTo>
                  <a:pt x="0" y="0"/>
                </a:moveTo>
                <a:lnTo>
                  <a:pt x="2200643" y="0"/>
                </a:lnTo>
                <a:lnTo>
                  <a:pt x="2200643" y="2156893"/>
                </a:lnTo>
                <a:lnTo>
                  <a:pt x="0" y="2156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854890" y="631227"/>
            <a:ext cx="3491964" cy="8925148"/>
          </a:xfrm>
          <a:custGeom>
            <a:avLst/>
            <a:gdLst/>
            <a:ahLst/>
            <a:cxnLst/>
            <a:rect r="r" b="b" t="t" l="l"/>
            <a:pathLst>
              <a:path h="8925148" w="3491964">
                <a:moveTo>
                  <a:pt x="0" y="0"/>
                </a:moveTo>
                <a:lnTo>
                  <a:pt x="3491964" y="0"/>
                </a:lnTo>
                <a:lnTo>
                  <a:pt x="3491964" y="8925148"/>
                </a:lnTo>
                <a:lnTo>
                  <a:pt x="0" y="89251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010715" y="6425501"/>
            <a:ext cx="6522095" cy="78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b="true" sz="510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Behaviour Pathway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DAGygvnP-hw</dc:identifier>
  <dcterms:modified xsi:type="dcterms:W3CDTF">2011-08-01T06:04:30Z</dcterms:modified>
  <cp:revision>1</cp:revision>
  <dc:title>Welcome to Year 5</dc:title>
</cp:coreProperties>
</file>