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Twinkl Italics" charset="1" panose="02000000000000000000"/>
      <p:regular r:id="rId26"/>
    </p:embeddedFont>
    <p:embeddedFont>
      <p:font typeface="Twinkl Bold Italics" charset="1" panose="02000000000000000000"/>
      <p:regular r:id="rId27"/>
    </p:embeddedFont>
    <p:embeddedFont>
      <p:font typeface="Twinkl Thin" charset="1" panose="02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https://www.bbc.co.uk/programmes/p05bvjjt" TargetMode="External" Type="http://schemas.openxmlformats.org/officeDocument/2006/relationships/hyperlink"/><Relationship Id="rId7" Target="https://www.youtube.com/watch?v=-FaxBoCvNqM" TargetMode="External" Type="http://schemas.openxmlformats.org/officeDocument/2006/relationships/hyperlink"/><Relationship Id="rId8" Target="https://www.pacey.org.uk/partners/school-ready/preparation/" TargetMode="External" Type="http://schemas.openxmlformats.org/officeDocument/2006/relationships/hyperlink"/><Relationship Id="rId9" Target="https://www.childnet.com/help-and-advice/screen-time-boundaries-parents/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mailto:k.garret@swallowfieldprimary.com" TargetMode="External" Type="http://schemas.openxmlformats.org/officeDocument/2006/relationships/hyperlink"/><Relationship Id="rId7" Target="mailto:r.millward@swallowfieldprimary.com" TargetMode="External" Type="http://schemas.openxmlformats.org/officeDocument/2006/relationships/hyperlink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5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602409" y="6214104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0" y="3731114"/>
                </a:moveTo>
                <a:lnTo>
                  <a:pt x="9212628" y="3731114"/>
                </a:lnTo>
                <a:lnTo>
                  <a:pt x="9212628" y="0"/>
                </a:lnTo>
                <a:lnTo>
                  <a:pt x="0" y="0"/>
                </a:lnTo>
                <a:lnTo>
                  <a:pt x="0" y="373111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108386" y="3231976"/>
            <a:ext cx="14071228" cy="2363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9"/>
              </a:lnSpc>
              <a:spcBef>
                <a:spcPct val="0"/>
              </a:spcBef>
            </a:pPr>
            <a:r>
              <a:rPr lang="en-US" sz="13806" i="true">
                <a:solidFill>
                  <a:srgbClr val="4F4A33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School Readiness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13450" y="6010273"/>
            <a:ext cx="9107181" cy="1802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 i="true">
                <a:solidFill>
                  <a:srgbClr val="A44D07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Presented by Mrs Wisson, Mrs Harris and Mrs Cresswell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79795"/>
            <a:ext cx="14245036" cy="9438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b="true" sz="31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Fine Moto</a:t>
            </a:r>
            <a:r>
              <a:rPr lang="en-US" b="true" sz="31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r Skills </a:t>
            </a:r>
          </a:p>
          <a:p>
            <a:pPr algn="ctr">
              <a:lnSpc>
                <a:spcPts val="4340"/>
              </a:lnSpc>
            </a:pPr>
            <a:r>
              <a:rPr lang="en-US" sz="3100" u="sng">
                <a:solidFill>
                  <a:srgbClr val="407FC2"/>
                </a:solidFill>
                <a:latin typeface="Twinkl Thin"/>
                <a:ea typeface="Twinkl Thin"/>
                <a:cs typeface="Twinkl Thin"/>
                <a:sym typeface="Twinkl Thin"/>
              </a:rPr>
              <a:t>Activities could include…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</a:t>
            </a: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 holding a pencil, paintbrush, pen, chalk and making marks. 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•Use scissors and practice cutting a straight line.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•Use playdough to build strength in hands and fingers.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•Thread pasta tubes onto string or straws.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•Trace lines and shapes in salt, flour, rice.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making anticlockwise motions in the air or with writing tools. 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•Trace over simple shapes. 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•Use tweezers to transfer an object.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•Dab and dot using cotton buds with paint.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•Squeeze sponges in water.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•Use small spoons to transfer objects like rice into a bowl.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60745"/>
            <a:ext cx="14245036" cy="9058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b="true" sz="37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Getting physically ready fo</a:t>
            </a:r>
            <a:r>
              <a:rPr lang="en-US" b="true" sz="37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r school </a:t>
            </a:r>
          </a:p>
          <a:p>
            <a:pPr algn="ctr">
              <a:lnSpc>
                <a:spcPts val="5319"/>
              </a:lnSpc>
            </a:pPr>
            <a:r>
              <a:rPr lang="en-US" b="true" sz="37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Activities could include…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</a:t>
            </a: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 putting on school uniform.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putting on their own coat – flip method! (video link)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doing up their zip.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taking off shoes and socks and putting them back on again.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•Going to the toilet and wiping – children need to be able to do this themselves. If you need advice please seek early support from your health visitor or GP. 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861571" y="1536945"/>
            <a:ext cx="10345420" cy="7213109"/>
          </a:xfrm>
          <a:custGeom>
            <a:avLst/>
            <a:gdLst/>
            <a:ahLst/>
            <a:cxnLst/>
            <a:rect r="r" b="b" t="t" l="l"/>
            <a:pathLst>
              <a:path h="7213109" w="10345420">
                <a:moveTo>
                  <a:pt x="0" y="0"/>
                </a:moveTo>
                <a:lnTo>
                  <a:pt x="10345420" y="0"/>
                </a:lnTo>
                <a:lnTo>
                  <a:pt x="10345420" y="7213110"/>
                </a:lnTo>
                <a:lnTo>
                  <a:pt x="0" y="7213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659" r="-52" b="-8701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5">
              <a:alphaModFix amt="4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79795"/>
            <a:ext cx="14071228" cy="7608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Getting Ready to Communicate at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School</a:t>
            </a:r>
          </a:p>
          <a:p>
            <a:pPr algn="ctr">
              <a:lnSpc>
                <a:spcPts val="4480"/>
              </a:lnSpc>
            </a:pP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Activities could include…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•Give your child a two st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ep instruction e.g. get your coat and then put it on.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•Read them stories and encourage them to listen attentively for 10 minutes.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•Encourage your child to wait when an adult is speaking to another adult, practise patience and waiting their turn to talk.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•Have conversations with your child and ask them questions.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•Reduce background noise from TV/music when talking to your child to develop attentive listening skills.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•If you have concerns about your child’s listening or speaking skills please share these with staff early on or seek advice from your health visitor or GP as early as possible.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912254" y="1536945"/>
            <a:ext cx="10249881" cy="7213109"/>
          </a:xfrm>
          <a:custGeom>
            <a:avLst/>
            <a:gdLst/>
            <a:ahLst/>
            <a:cxnLst/>
            <a:rect r="r" b="b" t="t" l="l"/>
            <a:pathLst>
              <a:path h="7213109" w="10249881">
                <a:moveTo>
                  <a:pt x="0" y="0"/>
                </a:moveTo>
                <a:lnTo>
                  <a:pt x="10249881" y="0"/>
                </a:lnTo>
                <a:lnTo>
                  <a:pt x="10249881" y="7213110"/>
                </a:lnTo>
                <a:lnTo>
                  <a:pt x="0" y="7213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058" r="0" b="-8128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5">
              <a:alphaModFix amt="4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79795"/>
            <a:ext cx="13744445" cy="8170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Getting ready to be independent and ready to learn at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school</a:t>
            </a:r>
          </a:p>
          <a:p>
            <a:pPr algn="ctr">
              <a:lnSpc>
                <a:spcPts val="4480"/>
              </a:lnSpc>
            </a:pP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Activities could include…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•Show them their packed lunch box a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nd practise opening packets by themselves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•Show them how to find their own bookbag/coat/lunchbox and practise putting things in and out of their bags.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•Encourage them to peel their own banana and satsuma, eat an apple whole.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•Practice using a knife and fork – make playdough food to “cut up”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scraping their plate into a bin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•Show them their uniform and name it clearly with name labels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•Have a good bedtime routine to support healthy brain development – 4 and 5 year olds typically need 10-11 hours of sleep a night.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60745"/>
            <a:ext cx="14245036" cy="8419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b="true" sz="38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Academic Extra</a:t>
            </a:r>
            <a:r>
              <a:rPr lang="en-US" b="true" sz="38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s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recognising their name when written dow</a:t>
            </a: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n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copying or writing letters in their name with a capital letter to start and the following letters in lowercase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counting 0-10 out loud and counting with 1:1 correspondence (touching each object they count and saying a number for each)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using scissors to cut a straight line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reading a book together and tracking text from left to right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recognising numbers 0-10 by looking at door numbers, number plates etc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identifying initial sounds orally e.g sun begins with the sound sssss what else starts with s?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oral blending e.g can you get me your c-oa-t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•Sing nursery rhymes and songs together in the car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•Play “I spy” with initial sounds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drawing a simple person picture with all the features it needs.</a:t>
            </a:r>
            <a:r>
              <a:rPr lang="en-US" b="true" sz="26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89320"/>
            <a:ext cx="14245036" cy="7122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b="true" sz="27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Useful Websites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07FC2"/>
                </a:solidFill>
                <a:latin typeface="Twinkl Thin"/>
                <a:ea typeface="Twinkl Thin"/>
                <a:cs typeface="Twinkl Thin"/>
                <a:sym typeface="Twinkl Thin"/>
              </a:rPr>
              <a:t>BBC Getting ready for school - </a:t>
            </a:r>
            <a:r>
              <a:rPr lang="en-US" sz="2700" i="true" u="sng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  <a:hlinkClick r:id="rId6" tooltip="https://www.bbc.co.uk/programmes/p05bvjjt"/>
              </a:rPr>
              <a:t>https://www.bbc.co.uk/programmes/p05bvjjt</a:t>
            </a:r>
          </a:p>
          <a:p>
            <a:pPr algn="ctr">
              <a:lnSpc>
                <a:spcPts val="3780"/>
              </a:lnSpc>
            </a:p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07FC2"/>
                </a:solidFill>
                <a:latin typeface="Twinkl Thin"/>
                <a:ea typeface="Twinkl Thin"/>
                <a:cs typeface="Twinkl Thin"/>
                <a:sym typeface="Twinkl Thin"/>
              </a:rPr>
              <a:t>Coat</a:t>
            </a:r>
            <a:r>
              <a:rPr lang="en-US" sz="27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flip video - </a:t>
            </a:r>
            <a:r>
              <a:rPr lang="en-US" sz="2700" i="true" u="sng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  <a:hlinkClick r:id="rId7" tooltip="https://www.youtube.com/watch?v=-FaxBoCvNqM"/>
              </a:rPr>
              <a:t>https://www.youtube.com/watch?v=-FaxBoCvNqM</a:t>
            </a:r>
          </a:p>
          <a:p>
            <a:pPr algn="ctr">
              <a:lnSpc>
                <a:spcPts val="3780"/>
              </a:lnSpc>
            </a:p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07FC2"/>
                </a:solidFill>
                <a:latin typeface="Twinkl Thin"/>
                <a:ea typeface="Twinkl Thin"/>
                <a:cs typeface="Twinkl Thin"/>
                <a:sym typeface="Twinkl Thin"/>
              </a:rPr>
              <a:t>PACEY getting ready for school - </a:t>
            </a:r>
            <a:r>
              <a:rPr lang="en-US" sz="2700" i="true" u="sng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  <a:hlinkClick r:id="rId8" tooltip="https://www.pacey.org.uk/partners/school-ready/preparation/"/>
              </a:rPr>
              <a:t>https://www.pacey.org.uk/partners/school-ready/preparation/</a:t>
            </a:r>
            <a:r>
              <a:rPr lang="en-US" sz="27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</a:p>
          <a:p>
            <a:pPr algn="ctr">
              <a:lnSpc>
                <a:spcPts val="3780"/>
              </a:lnSpc>
            </a:p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07FC2"/>
                </a:solidFill>
                <a:latin typeface="Twinkl Thin"/>
                <a:ea typeface="Twinkl Thin"/>
                <a:cs typeface="Twinkl Thin"/>
                <a:sym typeface="Twinkl Thin"/>
              </a:rPr>
              <a:t>Healthy screen use information - </a:t>
            </a:r>
            <a:r>
              <a:rPr lang="en-US" sz="2700" i="true" u="sng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  <a:hlinkClick r:id="rId9" tooltip="https://www.childnet.com/help-and-advice/screen-time-boundaries-parents/"/>
              </a:rPr>
              <a:t>https://www.childnet.com/help-and-advice/screen-time-boundaries-parents/</a:t>
            </a:r>
            <a:r>
              <a:rPr lang="en-US" sz="27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</a:p>
          <a:p>
            <a:pPr algn="ctr">
              <a:lnSpc>
                <a:spcPts val="3780"/>
              </a:lnSpc>
            </a:p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07FC2"/>
                </a:solidFill>
                <a:latin typeface="Twinkl Thin"/>
                <a:ea typeface="Twinkl Thin"/>
                <a:cs typeface="Twinkl Thin"/>
                <a:sym typeface="Twinkl Thin"/>
              </a:rPr>
              <a:t>CBC School Readiness document - </a:t>
            </a:r>
          </a:p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u="sng">
                <a:solidFill>
                  <a:srgbClr val="407FC2"/>
                </a:solidFill>
                <a:latin typeface="Twinkl Thin"/>
                <a:ea typeface="Twinkl Thin"/>
                <a:cs typeface="Twinkl Thin"/>
                <a:sym typeface="Twinkl Thin"/>
              </a:rPr>
              <a:t>chrome-extension://efaidnbmnnnibpcajpcglclefindmkaj/https://www.centralbedfordshire.gov.uk/migrated_images/16-ticks-poster_tcm3-17284.pdf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60745"/>
            <a:ext cx="14245036" cy="6687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Any ques</a:t>
            </a:r>
            <a:r>
              <a:rPr lang="en-US" b="true" sz="35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t</a:t>
            </a: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ion</a:t>
            </a:r>
            <a:r>
              <a:rPr lang="en-US" b="true" sz="35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s</a:t>
            </a: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</a:t>
            </a:r>
            <a:r>
              <a:rPr lang="en-US" b="true" sz="35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o</a:t>
            </a: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r q</a:t>
            </a:r>
            <a:r>
              <a:rPr lang="en-US" b="true" sz="35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u</a:t>
            </a: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e</a:t>
            </a:r>
            <a:r>
              <a:rPr lang="en-US" b="true" sz="35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r</a:t>
            </a: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i</a:t>
            </a:r>
            <a:r>
              <a:rPr lang="en-US" b="true" sz="35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es</a:t>
            </a: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– who can I contact? 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</a:pP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If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you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hav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any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co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n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c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erns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q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ueries about your child’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d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vel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op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men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,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kill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,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ho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me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l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if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o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par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en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tin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g support needs, please ask for hel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p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early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we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can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uppo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rt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y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ou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. 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</a:pP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K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</a:t>
            </a:r>
            <a:r>
              <a:rPr lang="en-US" sz="35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en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Garratt (Pastoral Care) : </a:t>
            </a:r>
            <a:r>
              <a:rPr lang="en-US" sz="3500" i="true" u="sng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  <a:hlinkClick r:id="rId6" tooltip="mailto:k.garret@swallowfieldprimary.com"/>
              </a:rPr>
              <a:t>k.garratt@swallowfieldprimary.com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</a:pP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Rebe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cca Millward (SEND) : </a:t>
            </a:r>
            <a:r>
              <a:rPr lang="en-US" sz="3500" i="true" u="sng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  <a:hlinkClick r:id="rId7" tooltip="mailto:r.millward@swallowfieldprimary.com"/>
              </a:rPr>
              <a:t>r.millward@swallowfieldprimary.com</a:t>
            </a:r>
            <a:r>
              <a:rPr lang="en-US" sz="35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Contact Health Visitor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043583" y="7060119"/>
            <a:ext cx="3013563" cy="3292911"/>
          </a:xfrm>
          <a:custGeom>
            <a:avLst/>
            <a:gdLst/>
            <a:ahLst/>
            <a:cxnLst/>
            <a:rect r="r" b="b" t="t" l="l"/>
            <a:pathLst>
              <a:path h="3292911" w="3013563">
                <a:moveTo>
                  <a:pt x="0" y="0"/>
                </a:moveTo>
                <a:lnTo>
                  <a:pt x="3013564" y="0"/>
                </a:lnTo>
                <a:lnTo>
                  <a:pt x="3013564" y="3292911"/>
                </a:lnTo>
                <a:lnTo>
                  <a:pt x="0" y="329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907104" y="7277958"/>
            <a:ext cx="6076648" cy="2449421"/>
          </a:xfrm>
          <a:custGeom>
            <a:avLst/>
            <a:gdLst/>
            <a:ahLst/>
            <a:cxnLst/>
            <a:rect r="r" b="b" t="t" l="l"/>
            <a:pathLst>
              <a:path h="2449421" w="6076648">
                <a:moveTo>
                  <a:pt x="0" y="0"/>
                </a:moveTo>
                <a:lnTo>
                  <a:pt x="6076648" y="0"/>
                </a:lnTo>
                <a:lnTo>
                  <a:pt x="6076648" y="2449421"/>
                </a:lnTo>
                <a:lnTo>
                  <a:pt x="0" y="24494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60745"/>
            <a:ext cx="14245036" cy="628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Next meeting/Diary Dates </a:t>
            </a:r>
          </a:p>
          <a:p>
            <a:pPr algn="ctr">
              <a:lnSpc>
                <a:spcPts val="4900"/>
              </a:lnSpc>
            </a:pPr>
          </a:p>
          <a:p>
            <a:pPr algn="ctr" marL="690882" indent="-345441" lvl="1">
              <a:lnSpc>
                <a:spcPts val="4480"/>
              </a:lnSpc>
              <a:buFont typeface="Arial"/>
              <a:buChar char="•"/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Recep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ion Introduction Meeting – 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Tu</a:t>
            </a:r>
            <a:r>
              <a:rPr lang="en-US" b="true" sz="32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esday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3rd June 5.00pm-6.00pm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– parent meeting </a:t>
            </a:r>
          </a:p>
          <a:p>
            <a:pPr algn="ctr" marL="690882" indent="-345441" lvl="1">
              <a:lnSpc>
                <a:spcPts val="4480"/>
              </a:lnSpc>
              <a:buFont typeface="Arial"/>
              <a:buChar char="•"/>
            </a:pP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Sta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y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and Play sessions – 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Wednesday 18th and Thursday 26th Jun</a:t>
            </a:r>
            <a:r>
              <a:rPr lang="en-US" b="true" sz="32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e 4.00-4.45p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m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– paren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ts/carers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and child t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att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end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togethe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r.</a:t>
            </a:r>
          </a:p>
          <a:p>
            <a:pPr algn="ctr" marL="690882" indent="-345441" lvl="1">
              <a:lnSpc>
                <a:spcPts val="4480"/>
              </a:lnSpc>
              <a:buFont typeface="Arial"/>
              <a:buChar char="•"/>
            </a:pP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Tra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nsi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tion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Morning – 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Wednesday 2nd July 9.45am-11.00am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– 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p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arent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s/carers t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 d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rop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off and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ch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ild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en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stay with class teacher for the du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rat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ion 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of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th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sess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on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.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</a:p>
          <a:p>
            <a:pPr algn="ctr" marL="690882" indent="-345441" lvl="1">
              <a:lnSpc>
                <a:spcPts val="4480"/>
              </a:lnSpc>
              <a:buFont typeface="Arial"/>
              <a:buChar char="•"/>
            </a:pP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H</a:t>
            </a:r>
            <a:r>
              <a:rPr lang="en-US" b="true" sz="3200" i="true" u="non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om</a:t>
            </a:r>
            <a:r>
              <a:rPr lang="en-US" b="true" sz="3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e Visit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– you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will be e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m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a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il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ed you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da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/t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im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</a:t>
            </a:r>
            <a:r>
              <a:rPr lang="en-US" sz="3200" i="true" u="non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.</a:t>
            </a:r>
            <a:r>
              <a:rPr lang="en-US" sz="32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602409" y="6214104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0" y="3731114"/>
                </a:moveTo>
                <a:lnTo>
                  <a:pt x="9212628" y="3731114"/>
                </a:lnTo>
                <a:lnTo>
                  <a:pt x="9212628" y="0"/>
                </a:lnTo>
                <a:lnTo>
                  <a:pt x="0" y="0"/>
                </a:lnTo>
                <a:lnTo>
                  <a:pt x="0" y="3731114"/>
                </a:lnTo>
                <a:close/>
              </a:path>
            </a:pathLst>
          </a:custGeom>
          <a:blipFill>
            <a:blip r:embed="rId4">
              <a:alphaModFix amt="5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108386" y="1432170"/>
            <a:ext cx="14071228" cy="8202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4"/>
              </a:lnSpc>
            </a:pPr>
            <a:r>
              <a:rPr lang="en-US" b="true" sz="5174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Aims</a:t>
            </a:r>
            <a:r>
              <a:rPr lang="en-US" b="true" sz="5174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•To help you p</a:t>
            </a:r>
            <a:r>
              <a:rPr lang="en-US" sz="5174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repare your child for starting school.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•To support your child’s well-being and ensure a smooth transition into school.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•To give you ideas of things you can do before September to help build your child’s school readiness skills.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91799" y="3860298"/>
            <a:ext cx="1424503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b="true" sz="92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Thank You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844084" y="1536945"/>
            <a:ext cx="8599832" cy="7213109"/>
          </a:xfrm>
          <a:custGeom>
            <a:avLst/>
            <a:gdLst/>
            <a:ahLst/>
            <a:cxnLst/>
            <a:rect r="r" b="b" t="t" l="l"/>
            <a:pathLst>
              <a:path h="7213109" w="8599832">
                <a:moveTo>
                  <a:pt x="0" y="0"/>
                </a:moveTo>
                <a:lnTo>
                  <a:pt x="8599832" y="0"/>
                </a:lnTo>
                <a:lnTo>
                  <a:pt x="8599832" y="7213110"/>
                </a:lnTo>
                <a:lnTo>
                  <a:pt x="0" y="7213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6">
              <a:alphaModFix amt="2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6">
              <a:alphaModFix amt="31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521030" y="2104220"/>
            <a:ext cx="10070951" cy="6767527"/>
          </a:xfrm>
          <a:custGeom>
            <a:avLst/>
            <a:gdLst/>
            <a:ahLst/>
            <a:cxnLst/>
            <a:rect r="r" b="b" t="t" l="l"/>
            <a:pathLst>
              <a:path h="6767527" w="10070951">
                <a:moveTo>
                  <a:pt x="0" y="0"/>
                </a:moveTo>
                <a:lnTo>
                  <a:pt x="10070950" y="0"/>
                </a:lnTo>
                <a:lnTo>
                  <a:pt x="10070950" y="6767527"/>
                </a:lnTo>
                <a:lnTo>
                  <a:pt x="0" y="6767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408" r="0" b="-1240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5">
              <a:alphaModFix amt="31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5">
              <a:alphaModFix amt="2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60745"/>
            <a:ext cx="14245036" cy="9125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b="true" sz="37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Supporting Emotional</a:t>
            </a:r>
            <a:r>
              <a:rPr lang="en-US" b="true" sz="37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Readiness</a:t>
            </a:r>
          </a:p>
          <a:p>
            <a:pPr algn="ctr">
              <a:lnSpc>
                <a:spcPts val="5319"/>
              </a:lnSpc>
            </a:pPr>
            <a:r>
              <a:rPr lang="en-US" b="true" sz="3799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Activities could include…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•Talk about </a:t>
            </a: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emotions when your child feels them e.g I can see your feeling sad/frightened, anxious, worried, happy, excited, angry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•Talk about people at school who can help them if they need it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•Talk about school in a positive way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•Play turn taking games and practice winning … and losing!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•Model and encourage patience and waiting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•Walk to school/visit outside in the holidays to familiarise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the route/building.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2963" y="1629947"/>
            <a:ext cx="3531121" cy="3513553"/>
          </a:xfrm>
          <a:custGeom>
            <a:avLst/>
            <a:gdLst/>
            <a:ahLst/>
            <a:cxnLst/>
            <a:rect r="r" b="b" t="t" l="l"/>
            <a:pathLst>
              <a:path h="3513553" w="3531121">
                <a:moveTo>
                  <a:pt x="0" y="0"/>
                </a:moveTo>
                <a:lnTo>
                  <a:pt x="3531121" y="0"/>
                </a:lnTo>
                <a:lnTo>
                  <a:pt x="3531121" y="3513553"/>
                </a:lnTo>
                <a:lnTo>
                  <a:pt x="0" y="35135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47262" y="2582057"/>
            <a:ext cx="5920612" cy="5920612"/>
          </a:xfrm>
          <a:custGeom>
            <a:avLst/>
            <a:gdLst/>
            <a:ahLst/>
            <a:cxnLst/>
            <a:rect r="r" b="b" t="t" l="l"/>
            <a:pathLst>
              <a:path h="5920612" w="5920612">
                <a:moveTo>
                  <a:pt x="0" y="0"/>
                </a:moveTo>
                <a:lnTo>
                  <a:pt x="5920611" y="0"/>
                </a:lnTo>
                <a:lnTo>
                  <a:pt x="5920611" y="5920612"/>
                </a:lnTo>
                <a:lnTo>
                  <a:pt x="0" y="59206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020460" y="1878954"/>
            <a:ext cx="5738249" cy="3825499"/>
          </a:xfrm>
          <a:custGeom>
            <a:avLst/>
            <a:gdLst/>
            <a:ahLst/>
            <a:cxnLst/>
            <a:rect r="r" b="b" t="t" l="l"/>
            <a:pathLst>
              <a:path h="3825499" w="5738249">
                <a:moveTo>
                  <a:pt x="0" y="0"/>
                </a:moveTo>
                <a:lnTo>
                  <a:pt x="5738249" y="0"/>
                </a:lnTo>
                <a:lnTo>
                  <a:pt x="5738249" y="3825499"/>
                </a:lnTo>
                <a:lnTo>
                  <a:pt x="0" y="38254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88901" y="8103625"/>
            <a:ext cx="1424503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i="true">
                <a:solidFill>
                  <a:srgbClr val="A44D07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Tom Percival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291918" y="1536945"/>
            <a:ext cx="9470871" cy="7213109"/>
          </a:xfrm>
          <a:custGeom>
            <a:avLst/>
            <a:gdLst/>
            <a:ahLst/>
            <a:cxnLst/>
            <a:rect r="r" b="b" t="t" l="l"/>
            <a:pathLst>
              <a:path h="7213109" w="9470871">
                <a:moveTo>
                  <a:pt x="0" y="0"/>
                </a:moveTo>
                <a:lnTo>
                  <a:pt x="9470871" y="0"/>
                </a:lnTo>
                <a:lnTo>
                  <a:pt x="9470871" y="7213110"/>
                </a:lnTo>
                <a:lnTo>
                  <a:pt x="0" y="7213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67" t="-10803" r="-5344" b="-836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5">
              <a:alphaModFix amt="4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08386" y="1470270"/>
            <a:ext cx="14245036" cy="89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b="true" sz="34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Supporting Social</a:t>
            </a:r>
            <a:r>
              <a:rPr lang="en-US" b="true" sz="34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 Readiness</a:t>
            </a:r>
          </a:p>
          <a:p>
            <a:pPr algn="ctr">
              <a:lnSpc>
                <a:spcPts val="4760"/>
              </a:lnSpc>
            </a:pPr>
            <a:r>
              <a:rPr lang="en-US" b="true" sz="3400" i="true">
                <a:solidFill>
                  <a:srgbClr val="407FC2"/>
                </a:solidFill>
                <a:latin typeface="Twinkl Bold Italics"/>
                <a:ea typeface="Twinkl Bold Italics"/>
                <a:cs typeface="Twinkl Bold Italics"/>
                <a:sym typeface="Twinkl Bold Italics"/>
              </a:rPr>
              <a:t>Activities could include…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•Playdates in th</a:t>
            </a:r>
            <a:r>
              <a:rPr lang="en-US" sz="34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e holidays with people coming to the same school.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•Trips to the park/soft play – socialising with other children.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•Take turns and share by playing games like snakes and ladders, snap, dominos etc.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•Talk about what your child likes and dislikes.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•Practise phrases to help your child makes friends e.g Will you play with me? Can I play with you? Can you help me? 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i="true">
                <a:solidFill>
                  <a:srgbClr val="407FC2"/>
                </a:solidFill>
                <a:latin typeface="Twinkl Italics"/>
                <a:ea typeface="Twinkl Italics"/>
                <a:cs typeface="Twinkl Italics"/>
                <a:sym typeface="Twinkl Italics"/>
              </a:rPr>
              <a:t>•Encourage your child to follow rules and boundaries at home and understand what they need to do in school – Be safe, Be ready, Be respectful.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  <a:p>
            <a:pPr algn="ctr">
              <a:lnSpc>
                <a:spcPts val="724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1951" y="-3592836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1" y="0"/>
                </a:lnTo>
                <a:lnTo>
                  <a:pt x="11571611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07690">
            <a:off x="-3421896" y="4712502"/>
            <a:ext cx="11571611" cy="9806940"/>
          </a:xfrm>
          <a:custGeom>
            <a:avLst/>
            <a:gdLst/>
            <a:ahLst/>
            <a:cxnLst/>
            <a:rect r="r" b="b" t="t" l="l"/>
            <a:pathLst>
              <a:path h="9806940" w="11571611">
                <a:moveTo>
                  <a:pt x="0" y="0"/>
                </a:moveTo>
                <a:lnTo>
                  <a:pt x="11571610" y="0"/>
                </a:lnTo>
                <a:lnTo>
                  <a:pt x="11571610" y="9806940"/>
                </a:lnTo>
                <a:lnTo>
                  <a:pt x="0" y="980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08386" y="1536945"/>
            <a:ext cx="14071228" cy="7213109"/>
            <a:chOff x="0" y="0"/>
            <a:chExt cx="3706002" cy="18997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06002" cy="1899749"/>
            </a:xfrm>
            <a:custGeom>
              <a:avLst/>
              <a:gdLst/>
              <a:ahLst/>
              <a:cxnLst/>
              <a:rect r="r" b="b" t="t" l="l"/>
              <a:pathLst>
                <a:path h="1899749" w="3706002">
                  <a:moveTo>
                    <a:pt x="16506" y="0"/>
                  </a:moveTo>
                  <a:lnTo>
                    <a:pt x="3689497" y="0"/>
                  </a:lnTo>
                  <a:cubicBezTo>
                    <a:pt x="3693874" y="0"/>
                    <a:pt x="3698073" y="1739"/>
                    <a:pt x="3701168" y="4834"/>
                  </a:cubicBezTo>
                  <a:cubicBezTo>
                    <a:pt x="3704263" y="7930"/>
                    <a:pt x="3706002" y="12128"/>
                    <a:pt x="3706002" y="16506"/>
                  </a:cubicBezTo>
                  <a:lnTo>
                    <a:pt x="3706002" y="1883243"/>
                  </a:lnTo>
                  <a:cubicBezTo>
                    <a:pt x="3706002" y="1887621"/>
                    <a:pt x="3704263" y="1891819"/>
                    <a:pt x="3701168" y="1894915"/>
                  </a:cubicBezTo>
                  <a:cubicBezTo>
                    <a:pt x="3698073" y="1898010"/>
                    <a:pt x="3693874" y="1899749"/>
                    <a:pt x="3689497" y="1899749"/>
                  </a:cubicBezTo>
                  <a:lnTo>
                    <a:pt x="16506" y="1899749"/>
                  </a:lnTo>
                  <a:cubicBezTo>
                    <a:pt x="12128" y="1899749"/>
                    <a:pt x="7930" y="1898010"/>
                    <a:pt x="4834" y="1894915"/>
                  </a:cubicBezTo>
                  <a:cubicBezTo>
                    <a:pt x="1739" y="1891819"/>
                    <a:pt x="0" y="1887621"/>
                    <a:pt x="0" y="1883243"/>
                  </a:cubicBezTo>
                  <a:lnTo>
                    <a:pt x="0" y="16506"/>
                  </a:lnTo>
                  <a:cubicBezTo>
                    <a:pt x="0" y="12128"/>
                    <a:pt x="1739" y="7930"/>
                    <a:pt x="4834" y="4834"/>
                  </a:cubicBezTo>
                  <a:cubicBezTo>
                    <a:pt x="7930" y="1739"/>
                    <a:pt x="12128" y="0"/>
                    <a:pt x="165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06002" cy="19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989321" y="1536945"/>
            <a:ext cx="10015490" cy="7213109"/>
          </a:xfrm>
          <a:custGeom>
            <a:avLst/>
            <a:gdLst/>
            <a:ahLst/>
            <a:cxnLst/>
            <a:rect r="r" b="b" t="t" l="l"/>
            <a:pathLst>
              <a:path h="7213109" w="10015490">
                <a:moveTo>
                  <a:pt x="0" y="0"/>
                </a:moveTo>
                <a:lnTo>
                  <a:pt x="10015490" y="0"/>
                </a:lnTo>
                <a:lnTo>
                  <a:pt x="10015490" y="7213110"/>
                </a:lnTo>
                <a:lnTo>
                  <a:pt x="0" y="7213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721" r="-1307" b="-8263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714317" y="576567"/>
            <a:ext cx="9212628" cy="3731114"/>
          </a:xfrm>
          <a:custGeom>
            <a:avLst/>
            <a:gdLst/>
            <a:ahLst/>
            <a:cxnLst/>
            <a:rect r="r" b="b" t="t" l="l"/>
            <a:pathLst>
              <a:path h="3731114" w="9212628">
                <a:moveTo>
                  <a:pt x="9212628" y="0"/>
                </a:moveTo>
                <a:lnTo>
                  <a:pt x="0" y="0"/>
                </a:lnTo>
                <a:lnTo>
                  <a:pt x="0" y="3731115"/>
                </a:lnTo>
                <a:lnTo>
                  <a:pt x="9212628" y="3731115"/>
                </a:lnTo>
                <a:lnTo>
                  <a:pt x="9212628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-602409" y="7060119"/>
            <a:ext cx="7123701" cy="2885099"/>
          </a:xfrm>
          <a:custGeom>
            <a:avLst/>
            <a:gdLst/>
            <a:ahLst/>
            <a:cxnLst/>
            <a:rect r="r" b="b" t="t" l="l"/>
            <a:pathLst>
              <a:path h="2885099" w="7123701">
                <a:moveTo>
                  <a:pt x="0" y="2885099"/>
                </a:moveTo>
                <a:lnTo>
                  <a:pt x="7123701" y="2885099"/>
                </a:lnTo>
                <a:lnTo>
                  <a:pt x="7123701" y="0"/>
                </a:lnTo>
                <a:lnTo>
                  <a:pt x="0" y="0"/>
                </a:lnTo>
                <a:lnTo>
                  <a:pt x="0" y="2885099"/>
                </a:lnTo>
                <a:close/>
              </a:path>
            </a:pathLst>
          </a:custGeom>
          <a:blipFill>
            <a:blip r:embed="rId5">
              <a:alphaModFix amt="4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25132" y="6963727"/>
            <a:ext cx="3108965" cy="3047156"/>
          </a:xfrm>
          <a:custGeom>
            <a:avLst/>
            <a:gdLst/>
            <a:ahLst/>
            <a:cxnLst/>
            <a:rect r="r" b="b" t="t" l="l"/>
            <a:pathLst>
              <a:path h="3047156" w="3108965">
                <a:moveTo>
                  <a:pt x="0" y="0"/>
                </a:moveTo>
                <a:lnTo>
                  <a:pt x="3108964" y="0"/>
                </a:lnTo>
                <a:lnTo>
                  <a:pt x="3108964" y="3047156"/>
                </a:lnTo>
                <a:lnTo>
                  <a:pt x="0" y="3047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DAGnbOWbxEU</dc:identifier>
  <dcterms:modified xsi:type="dcterms:W3CDTF">2011-08-01T06:04:30Z</dcterms:modified>
  <cp:revision>1</cp:revision>
  <dc:title>School Readiness 2025</dc:title>
</cp:coreProperties>
</file>