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/sORMOtHWRFtLFeuCWNnr+4C5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482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30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.harding@swallowfieldprimary.com" TargetMode="External"/><Relationship Id="rId5" Type="http://schemas.openxmlformats.org/officeDocument/2006/relationships/hyperlink" Target="mailto:s.scippo@swallowfieldprimary.com" TargetMode="External"/><Relationship Id="rId4" Type="http://schemas.openxmlformats.org/officeDocument/2006/relationships/hyperlink" Target="mailto:Enquiries@swallowfieldPrimar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swallowfieldprimary.com/english/" TargetMode="External"/><Relationship Id="rId4" Type="http://schemas.openxmlformats.org/officeDocument/2006/relationships/hyperlink" Target="https://www.ruthmiskin.com/parent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311110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GB">
                <a:solidFill>
                  <a:srgbClr val="0070C0"/>
                </a:solidFill>
              </a:rPr>
              <a:t> 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15475" t="42620" r="18467" b="21302"/>
          <a:stretch/>
        </p:blipFill>
        <p:spPr>
          <a:xfrm>
            <a:off x="0" y="3276600"/>
            <a:ext cx="9144000" cy="26786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323528" y="6237312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3/7/19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-16837" y="5943600"/>
            <a:ext cx="9160837" cy="914400"/>
          </a:xfrm>
          <a:prstGeom prst="rect">
            <a:avLst/>
          </a:prstGeom>
          <a:solidFill>
            <a:srgbClr val="BDCF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81000" y="2362200"/>
            <a:ext cx="545194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– YEAR 2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381000" y="6073914"/>
            <a:ext cx="24442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Weathercock Close, Woburn Sands,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Milton Keynes, Bedfordshire MK17 8SR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www.swallowfieldlowerschool.co.uk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head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9144001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3868" y="5889287"/>
            <a:ext cx="995594" cy="96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8"/>
          <p:cNvGrpSpPr/>
          <p:nvPr/>
        </p:nvGrpSpPr>
        <p:grpSpPr>
          <a:xfrm>
            <a:off x="-16837" y="0"/>
            <a:ext cx="9160837" cy="6858000"/>
            <a:chOff x="-16837" y="0"/>
            <a:chExt cx="9160837" cy="6858000"/>
          </a:xfrm>
        </p:grpSpPr>
        <p:sp>
          <p:nvSpPr>
            <p:cNvPr id="164" name="Google Shape;164;p8"/>
            <p:cNvSpPr/>
            <p:nvPr/>
          </p:nvSpPr>
          <p:spPr>
            <a:xfrm>
              <a:off x="-16837" y="5943600"/>
              <a:ext cx="9160837" cy="914400"/>
            </a:xfrm>
            <a:prstGeom prst="rect">
              <a:avLst/>
            </a:prstGeom>
            <a:solidFill>
              <a:srgbClr val="BDCF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5" name="Google Shape;165;p8" descr="wav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44001" cy="533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6" name="Google Shape;16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7720" y="5805264"/>
            <a:ext cx="812792" cy="115494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251519" y="1485523"/>
            <a:ext cx="8640960" cy="341632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INFORMATION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*PROCEDURE FOR SICKNESS AND ABSENCE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*NAMING OF PROPERTY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*HOME TIME ARRANGEMENTS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9"/>
          <p:cNvGrpSpPr/>
          <p:nvPr/>
        </p:nvGrpSpPr>
        <p:grpSpPr>
          <a:xfrm>
            <a:off x="-16837" y="0"/>
            <a:ext cx="9160837" cy="6858000"/>
            <a:chOff x="-16837" y="0"/>
            <a:chExt cx="9160837" cy="6858000"/>
          </a:xfrm>
        </p:grpSpPr>
        <p:sp>
          <p:nvSpPr>
            <p:cNvPr id="174" name="Google Shape;174;p9"/>
            <p:cNvSpPr/>
            <p:nvPr/>
          </p:nvSpPr>
          <p:spPr>
            <a:xfrm>
              <a:off x="-16837" y="5943600"/>
              <a:ext cx="9160837" cy="914400"/>
            </a:xfrm>
            <a:prstGeom prst="rect">
              <a:avLst/>
            </a:prstGeom>
            <a:solidFill>
              <a:srgbClr val="BDCF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5" name="Google Shape;175;p9" descr="wav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44001" cy="5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9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251519" y="1277774"/>
            <a:ext cx="8640960" cy="38318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INFORMATION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*SCHOOL TRIPS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*SCHOOL CALENDAR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*WEBSITE AND </a:t>
            </a:r>
            <a:r>
              <a:rPr lang="en-GB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PORTAL</a:t>
            </a: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*GOOGLE CLASSROOM   </a:t>
            </a:r>
            <a:endParaRPr dirty="0"/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3868" y="5889287"/>
            <a:ext cx="995594" cy="96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0"/>
          <p:cNvGrpSpPr/>
          <p:nvPr/>
        </p:nvGrpSpPr>
        <p:grpSpPr>
          <a:xfrm>
            <a:off x="-16837" y="0"/>
            <a:ext cx="9160837" cy="6858000"/>
            <a:chOff x="-16837" y="0"/>
            <a:chExt cx="9160837" cy="6858000"/>
          </a:xfrm>
        </p:grpSpPr>
        <p:sp>
          <p:nvSpPr>
            <p:cNvPr id="184" name="Google Shape;184;p10"/>
            <p:cNvSpPr/>
            <p:nvPr/>
          </p:nvSpPr>
          <p:spPr>
            <a:xfrm>
              <a:off x="-16837" y="5943600"/>
              <a:ext cx="9160837" cy="914400"/>
            </a:xfrm>
            <a:prstGeom prst="rect">
              <a:avLst/>
            </a:prstGeom>
            <a:solidFill>
              <a:srgbClr val="BDCF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5" name="Google Shape;185;p10" descr="wav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44001" cy="5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10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251519" y="654528"/>
            <a:ext cx="8640960" cy="5078313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INFORMATION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OFFICE: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TELEPHONE 01908 582 101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u="sng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ENQUIRIES@SWALLOWFIELDPRIMARY.COM</a:t>
            </a: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GB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 JAMES</a:t>
            </a: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(BANYAN Y2</a:t>
            </a:r>
            <a:r>
              <a:rPr lang="en-GB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2700" u="sng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2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</a:t>
            </a:r>
            <a:r>
              <a:rPr lang="en-GB" sz="2700" u="sng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@SWALLOWFIELDPRIMARY.COM</a:t>
            </a: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HARDING (WILLOW Y2H)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u="sng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K.HARDING@SWALLOWFIELDPRIMARY.COM</a:t>
            </a: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3868" y="5889287"/>
            <a:ext cx="995594" cy="96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"/>
          <p:cNvGrpSpPr/>
          <p:nvPr/>
        </p:nvGrpSpPr>
        <p:grpSpPr>
          <a:xfrm>
            <a:off x="-16837" y="0"/>
            <a:ext cx="9160837" cy="6858000"/>
            <a:chOff x="-16837" y="0"/>
            <a:chExt cx="9160837" cy="6858000"/>
          </a:xfrm>
        </p:grpSpPr>
        <p:sp>
          <p:nvSpPr>
            <p:cNvPr id="101" name="Google Shape;101;p2"/>
            <p:cNvSpPr/>
            <p:nvPr/>
          </p:nvSpPr>
          <p:spPr>
            <a:xfrm>
              <a:off x="-16837" y="5943600"/>
              <a:ext cx="9160837" cy="914400"/>
            </a:xfrm>
            <a:prstGeom prst="rect">
              <a:avLst/>
            </a:prstGeom>
            <a:solidFill>
              <a:srgbClr val="BDCF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" name="Google Shape;102;p2" descr="wav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44001" cy="5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2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403920" y="841321"/>
            <a:ext cx="8640960" cy="507831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YEAR 2 TEAM  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375995" y="1268146"/>
            <a:ext cx="8640960" cy="133882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Y2</a:t>
            </a:r>
            <a:r>
              <a:rPr lang="en-GB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BANYAN CLASS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TEACHER: M</a:t>
            </a:r>
            <a:r>
              <a:rPr lang="en-GB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 JAMES</a:t>
            </a: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LSA: MRS </a:t>
            </a:r>
            <a:r>
              <a:rPr lang="en-GB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CROUCH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375995" y="2952011"/>
            <a:ext cx="8640960" cy="236988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Y2H WILLOW CLASS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TEACHER: MISS HARDING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LSA: MISS ALSABIRY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 HILL WILL BE TEACHING IN BOTH CLASSES THROUGH THE WEEK. </a:t>
            </a:r>
            <a:endParaRPr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0234" y="5889287"/>
            <a:ext cx="995594" cy="96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-16837" y="0"/>
            <a:ext cx="9160837" cy="6858000"/>
            <a:chOff x="-16837" y="0"/>
            <a:chExt cx="9160837" cy="6858000"/>
          </a:xfrm>
        </p:grpSpPr>
        <p:sp>
          <p:nvSpPr>
            <p:cNvPr id="113" name="Google Shape;113;p3"/>
            <p:cNvSpPr/>
            <p:nvPr/>
          </p:nvSpPr>
          <p:spPr>
            <a:xfrm>
              <a:off x="-16837" y="5943600"/>
              <a:ext cx="9160837" cy="914400"/>
            </a:xfrm>
            <a:prstGeom prst="rect">
              <a:avLst/>
            </a:prstGeom>
            <a:solidFill>
              <a:srgbClr val="BDCF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" name="Google Shape;114;p3" descr="wav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44001" cy="5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3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503040" y="878384"/>
            <a:ext cx="8640960" cy="4939814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*DAILY ENGLISH SESSIONS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SPAG</a:t>
            </a:r>
            <a:endParaRPr sz="2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HANDWRITING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GUIDED READING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*DAILY MATHS SESSIONS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MASTERY APPROACH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SCIENCE SESSIONS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523" y="5889287"/>
            <a:ext cx="995594" cy="96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4"/>
          <p:cNvGrpSpPr/>
          <p:nvPr/>
        </p:nvGrpSpPr>
        <p:grpSpPr>
          <a:xfrm>
            <a:off x="-16837" y="0"/>
            <a:ext cx="9160837" cy="6858000"/>
            <a:chOff x="-16837" y="0"/>
            <a:chExt cx="9160837" cy="6858000"/>
          </a:xfrm>
        </p:grpSpPr>
        <p:sp>
          <p:nvSpPr>
            <p:cNvPr id="123" name="Google Shape;123;p4"/>
            <p:cNvSpPr/>
            <p:nvPr/>
          </p:nvSpPr>
          <p:spPr>
            <a:xfrm>
              <a:off x="-16837" y="5943600"/>
              <a:ext cx="9160837" cy="914400"/>
            </a:xfrm>
            <a:prstGeom prst="rect">
              <a:avLst/>
            </a:prstGeom>
            <a:solidFill>
              <a:srgbClr val="BDCF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" name="Google Shape;124;p4" descr="wav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44001" cy="5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4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251519" y="802670"/>
            <a:ext cx="8640960" cy="4939814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SESSION ON A WEDNESDAY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SWIMMING SESSION TUES: Y2J THURS: Y2H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*COMPUTING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TAUGHT BY MRS HAYLER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 WHILE HALF THE CLASS IS SWIMMING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TAUGHT WEEKLY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FOLLOWS WHOLE SCHOOL MUSIC SCHEME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TO PLAY GLOCKENSPIEL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3868" y="5889287"/>
            <a:ext cx="995594" cy="96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5"/>
          <p:cNvGrpSpPr/>
          <p:nvPr/>
        </p:nvGrpSpPr>
        <p:grpSpPr>
          <a:xfrm>
            <a:off x="-16837" y="0"/>
            <a:ext cx="9160837" cy="6858000"/>
            <a:chOff x="-16837" y="0"/>
            <a:chExt cx="9160837" cy="6858000"/>
          </a:xfrm>
        </p:grpSpPr>
        <p:sp>
          <p:nvSpPr>
            <p:cNvPr id="133" name="Google Shape;133;p5"/>
            <p:cNvSpPr/>
            <p:nvPr/>
          </p:nvSpPr>
          <p:spPr>
            <a:xfrm>
              <a:off x="-16837" y="5943600"/>
              <a:ext cx="9160837" cy="914400"/>
            </a:xfrm>
            <a:prstGeom prst="rect">
              <a:avLst/>
            </a:prstGeom>
            <a:solidFill>
              <a:srgbClr val="BDCF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Google Shape;134;p5" descr="wav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44001" cy="5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5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251519" y="411814"/>
            <a:ext cx="8640960" cy="5555367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*GEOGRAPHY/HISTORY/ART/DT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TAUGHT WEEKLY THROUGH A FOCUS TOPIC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AUTUMN TERM: TRAVELLING THROUGH TIME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TERM: FAMOUS PEOPLE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TERM: UNDER THE SEA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*RE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 THE BEDFORDSHIRE AGREED SYLLABUS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 DISCOVERY RE SCHEME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*PSHE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STATUTORY SYLLABUS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TAUGHT WEEKLY USING THE JIGSAW SCHEME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3868" y="5889287"/>
            <a:ext cx="995594" cy="96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6"/>
          <p:cNvGrpSpPr/>
          <p:nvPr/>
        </p:nvGrpSpPr>
        <p:grpSpPr>
          <a:xfrm>
            <a:off x="-16837" y="0"/>
            <a:ext cx="9160837" cy="6858000"/>
            <a:chOff x="-16837" y="0"/>
            <a:chExt cx="9160837" cy="6858000"/>
          </a:xfrm>
        </p:grpSpPr>
        <p:sp>
          <p:nvSpPr>
            <p:cNvPr id="143" name="Google Shape;143;p6"/>
            <p:cNvSpPr/>
            <p:nvPr/>
          </p:nvSpPr>
          <p:spPr>
            <a:xfrm>
              <a:off x="-16837" y="5943600"/>
              <a:ext cx="9160837" cy="914400"/>
            </a:xfrm>
            <a:prstGeom prst="rect">
              <a:avLst/>
            </a:prstGeom>
            <a:solidFill>
              <a:srgbClr val="BDCF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6" descr="wav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44001" cy="5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6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251519" y="723806"/>
            <a:ext cx="8640960" cy="4832092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*SPELLINGS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SPELLINGS TO PRACTICE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ON FRIDAY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SCHOOL SCHEME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*HOMEWORK TASKS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UPLOADED TERMLY TO THE GOOGLE CLASSROOM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CAN BE SUBMITTED TO THE GOOGLE CLASSROOM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 RANGE OF ACTIVITIES TO ENHANCE THEIR LEARNING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*TIMES TABLES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AFTER CHRISTMAS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3868" y="5889287"/>
            <a:ext cx="995594" cy="96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7"/>
          <p:cNvGrpSpPr/>
          <p:nvPr/>
        </p:nvGrpSpPr>
        <p:grpSpPr>
          <a:xfrm>
            <a:off x="-16837" y="0"/>
            <a:ext cx="9160837" cy="6858000"/>
            <a:chOff x="-16837" y="0"/>
            <a:chExt cx="9160837" cy="6858000"/>
          </a:xfrm>
        </p:grpSpPr>
        <p:sp>
          <p:nvSpPr>
            <p:cNvPr id="153" name="Google Shape;153;p7"/>
            <p:cNvSpPr/>
            <p:nvPr/>
          </p:nvSpPr>
          <p:spPr>
            <a:xfrm>
              <a:off x="-16837" y="5943600"/>
              <a:ext cx="9160837" cy="914400"/>
            </a:xfrm>
            <a:prstGeom prst="rect">
              <a:avLst/>
            </a:prstGeom>
            <a:solidFill>
              <a:srgbClr val="BDCF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" name="Google Shape;154;p7" descr="wav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44001" cy="5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7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sp>
        <p:nvSpPr>
          <p:cNvPr id="156" name="Google Shape;156;p7"/>
          <p:cNvSpPr/>
          <p:nvPr/>
        </p:nvSpPr>
        <p:spPr>
          <a:xfrm>
            <a:off x="318426" y="1019175"/>
            <a:ext cx="8640960" cy="4924425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-At Swallowfield Primary School we use the Read Write Inc scheme. It is used formally in Reception, Year 1 and Year 2 and as an intervention in KS2.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-30 minute daily session dedicated to decoding, sound recognition and reading fluency.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scheme is introduced informally at Pre-school.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children are assessed termly and grouped by ability with approximately 12 groups across Reception, Year 1 and Year 2.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-Daily reading: The Read, Write, Inc scheme ensures that our early readers are reading daily. This can be reinforced at home using the Home School Library Scheme.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-RWI have a page dedicated to parent guidance and further assistance is available on the School website.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https://www.ruthmiskin.com/parents/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https://swallowfieldprimary.com/english/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28184" y="133269"/>
            <a:ext cx="2731202" cy="104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3868" y="5889287"/>
            <a:ext cx="995594" cy="96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7"/>
          <p:cNvGrpSpPr/>
          <p:nvPr/>
        </p:nvGrpSpPr>
        <p:grpSpPr>
          <a:xfrm>
            <a:off x="-16837" y="0"/>
            <a:ext cx="9160837" cy="6858000"/>
            <a:chOff x="-16837" y="0"/>
            <a:chExt cx="9160837" cy="6858000"/>
          </a:xfrm>
        </p:grpSpPr>
        <p:sp>
          <p:nvSpPr>
            <p:cNvPr id="153" name="Google Shape;153;p7"/>
            <p:cNvSpPr/>
            <p:nvPr/>
          </p:nvSpPr>
          <p:spPr>
            <a:xfrm>
              <a:off x="-16837" y="5943600"/>
              <a:ext cx="9160837" cy="914400"/>
            </a:xfrm>
            <a:prstGeom prst="rect">
              <a:avLst/>
            </a:prstGeom>
            <a:solidFill>
              <a:srgbClr val="BDCF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" name="Google Shape;154;p7" descr="wav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44001" cy="5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7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 dirty="0"/>
          </a:p>
        </p:txBody>
      </p:sp>
      <p:sp>
        <p:nvSpPr>
          <p:cNvPr id="156" name="Google Shape;156;p7"/>
          <p:cNvSpPr/>
          <p:nvPr/>
        </p:nvSpPr>
        <p:spPr>
          <a:xfrm>
            <a:off x="24538" y="1256309"/>
            <a:ext cx="8640960" cy="4893607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GB" sz="2000" dirty="0"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  <a:t>We are now following 3 over arching school rules, READY, RESPECTFUL, SAFE, you may hear your children talk about this at home. </a:t>
            </a:r>
            <a:r>
              <a:rPr lang="en" sz="2000" dirty="0"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  <a:t>Where</a:t>
            </a:r>
            <a:r>
              <a:rPr lang="en" sz="2800" dirty="0"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  <a:t> </a:t>
            </a:r>
            <a:r>
              <a:rPr lang="en" sz="2000" dirty="0"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  <a:t>there are instances of unwanted behaviour all staff will follow the Behaviour Pathway. If the behaviour is deemed serious it will be referred to the Senior Leadership Team immediately</a:t>
            </a:r>
            <a:r>
              <a:rPr lang="en" sz="2800" dirty="0"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  <a:t>.</a:t>
            </a:r>
          </a:p>
          <a:p>
            <a:pPr lvl="0"/>
            <a:r>
              <a:rPr lang="en" sz="2800" dirty="0"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  <a:t>We will follow the ‘123 Magic’ approach</a:t>
            </a:r>
          </a:p>
          <a:p>
            <a:pPr marL="342900" lvl="0" indent="-342900">
              <a:buSzPts val="20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  <a:t>1 – a reminder of the expectations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20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  <a:t>2 – a warning of the consequences if the behaviour persists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20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  <a:t>3 – Timeout – the child will spend a period of time out of the classroom or miss an appropriate amount of their playtime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sz="20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3868" y="5889287"/>
            <a:ext cx="995594" cy="968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5E5B1D-7907-4EEC-BE25-E190DC74946A}"/>
              </a:ext>
            </a:extLst>
          </p:cNvPr>
          <p:cNvSpPr/>
          <p:nvPr/>
        </p:nvSpPr>
        <p:spPr>
          <a:xfrm>
            <a:off x="2285999" y="309368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" sz="2400" dirty="0"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  <a:t>Behaviour Pathway</a:t>
            </a:r>
            <a:br>
              <a:rPr lang="en" sz="2400" dirty="0"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</a:br>
            <a:r>
              <a:rPr lang="en" sz="2400" dirty="0"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  <a:t>Early Years and KS1</a:t>
            </a:r>
            <a:br>
              <a:rPr lang="en" sz="2800" dirty="0"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</a:b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1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7"/>
          <p:cNvGrpSpPr/>
          <p:nvPr/>
        </p:nvGrpSpPr>
        <p:grpSpPr>
          <a:xfrm>
            <a:off x="-16837" y="0"/>
            <a:ext cx="9160837" cy="6858000"/>
            <a:chOff x="-16837" y="0"/>
            <a:chExt cx="9160837" cy="6858000"/>
          </a:xfrm>
        </p:grpSpPr>
        <p:sp>
          <p:nvSpPr>
            <p:cNvPr id="153" name="Google Shape;153;p7"/>
            <p:cNvSpPr/>
            <p:nvPr/>
          </p:nvSpPr>
          <p:spPr>
            <a:xfrm>
              <a:off x="-16837" y="5943600"/>
              <a:ext cx="9160837" cy="914400"/>
            </a:xfrm>
            <a:prstGeom prst="rect">
              <a:avLst/>
            </a:prstGeom>
            <a:solidFill>
              <a:srgbClr val="BDCF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" name="Google Shape;154;p7" descr="wav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44001" cy="5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7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sp>
        <p:nvSpPr>
          <p:cNvPr id="156" name="Google Shape;156;p7"/>
          <p:cNvSpPr/>
          <p:nvPr/>
        </p:nvSpPr>
        <p:spPr>
          <a:xfrm>
            <a:off x="318426" y="3281354"/>
            <a:ext cx="8640960" cy="400069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endParaRPr sz="20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3868" y="5889287"/>
            <a:ext cx="995594" cy="968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5E5B1D-7907-4EEC-BE25-E190DC74946A}"/>
              </a:ext>
            </a:extLst>
          </p:cNvPr>
          <p:cNvSpPr/>
          <p:nvPr/>
        </p:nvSpPr>
        <p:spPr>
          <a:xfrm>
            <a:off x="902368" y="7041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" dirty="0">
                <a:latin typeface="Short Stack"/>
                <a:ea typeface="Short Stack"/>
                <a:cs typeface="Short Stack"/>
                <a:sym typeface="Short Stack"/>
              </a:rPr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B044EC-0A1E-4C56-AAA5-197B5DFF0F0B}"/>
              </a:ext>
            </a:extLst>
          </p:cNvPr>
          <p:cNvSpPr/>
          <p:nvPr/>
        </p:nvSpPr>
        <p:spPr>
          <a:xfrm>
            <a:off x="628347" y="1019196"/>
            <a:ext cx="81972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ts val="2000"/>
              <a:buFont typeface="Arial"/>
              <a:buChar char="•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  <a:t>Stage 4 – reflection time – an opportunity for the child to consider what has happened and record how they could have acted differently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2000"/>
              <a:buFont typeface="Arial"/>
              <a:buChar char="•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  <a:t>Stage 5 – parents will be invited into school or contacted to discuss the behaviour and what steps should be taken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2000"/>
              <a:buFont typeface="Arial"/>
              <a:buChar char="•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Short Stack"/>
                <a:cs typeface="Calibri" panose="020F0502020204030204" pitchFamily="34" charset="0"/>
                <a:sym typeface="Short Stack"/>
              </a:rPr>
              <a:t>Stage 6 – a behaviour support plan will be instigated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42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735</Words>
  <Application>Microsoft Office PowerPoint</Application>
  <PresentationFormat>On-screen Show (4:3)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Short Stack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Teacher</dc:creator>
  <cp:lastModifiedBy>K Harding</cp:lastModifiedBy>
  <cp:revision>3</cp:revision>
  <dcterms:created xsi:type="dcterms:W3CDTF">2019-07-01T20:09:09Z</dcterms:created>
  <dcterms:modified xsi:type="dcterms:W3CDTF">2024-09-09T11:22:49Z</dcterms:modified>
</cp:coreProperties>
</file>