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8" r:id="rId2"/>
    <p:sldId id="644" r:id="rId3"/>
    <p:sldId id="645" r:id="rId4"/>
    <p:sldId id="638" r:id="rId5"/>
    <p:sldId id="632" r:id="rId6"/>
    <p:sldId id="513" r:id="rId7"/>
    <p:sldId id="537" r:id="rId8"/>
    <p:sldId id="675" r:id="rId9"/>
    <p:sldId id="651" r:id="rId10"/>
    <p:sldId id="598" r:id="rId11"/>
    <p:sldId id="600" r:id="rId12"/>
    <p:sldId id="677" r:id="rId13"/>
    <p:sldId id="678" r:id="rId14"/>
    <p:sldId id="679" r:id="rId15"/>
    <p:sldId id="680" r:id="rId16"/>
    <p:sldId id="681" r:id="rId17"/>
    <p:sldId id="682" r:id="rId18"/>
    <p:sldId id="650" r:id="rId19"/>
    <p:sldId id="652" r:id="rId20"/>
    <p:sldId id="653" r:id="rId21"/>
    <p:sldId id="654" r:id="rId22"/>
    <p:sldId id="655" r:id="rId23"/>
    <p:sldId id="656" r:id="rId24"/>
    <p:sldId id="657" r:id="rId25"/>
    <p:sldId id="658" r:id="rId26"/>
    <p:sldId id="659" r:id="rId27"/>
    <p:sldId id="676" r:id="rId28"/>
    <p:sldId id="683" r:id="rId29"/>
    <p:sldId id="684" r:id="rId30"/>
    <p:sldId id="685" r:id="rId31"/>
    <p:sldId id="686" r:id="rId32"/>
    <p:sldId id="663" r:id="rId33"/>
    <p:sldId id="664" r:id="rId34"/>
    <p:sldId id="672" r:id="rId35"/>
    <p:sldId id="666" r:id="rId36"/>
    <p:sldId id="673" r:id="rId37"/>
    <p:sldId id="635" r:id="rId38"/>
    <p:sldId id="636" r:id="rId39"/>
    <p:sldId id="604" r:id="rId40"/>
    <p:sldId id="587" r:id="rId41"/>
    <p:sldId id="64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6" d="100"/>
          <a:sy n="76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0A7CD-49EA-440E-9518-B61316A17B7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15AA5-8775-45AA-9F9E-8A847BF54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4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75A-2C1E-4864-9834-703A970AB3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5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altLang="en-US" i="1" smtClean="0">
              <a:ea typeface="MS PGothic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3313" indent="-220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4638" indent="-220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5963" indent="-220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316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036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756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4763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6CD3E-1CC8-482A-B75B-716C2860C037}" type="slidenum">
              <a:rPr lang="en-GB" altLang="en-US" sz="110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z="1100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4627"/>
            <a:ext cx="2971800" cy="4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628C"/>
              </a:buClr>
              <a:buFont typeface="Arial" pitchFamily="34" charset="0"/>
              <a:buChar char="●"/>
            </a:pPr>
            <a:fld id="{BFA7AD40-ABBB-46A0-AFB9-F03638CD1A47}" type="slidenum">
              <a:rPr lang="en-GB" altLang="en-US" sz="1200">
                <a:solidFill>
                  <a:prstClr val="black"/>
                </a:solidFill>
                <a:ea typeface="ヒラギノ角ゴ Pro W3"/>
                <a:cs typeface="ヒラギノ角ゴ Pro W3"/>
              </a:rPr>
              <a:pPr algn="r" eaLnBrk="1" hangingPunct="1">
                <a:spcBef>
                  <a:spcPct val="20000"/>
                </a:spcBef>
                <a:buClr>
                  <a:srgbClr val="00628C"/>
                </a:buClr>
                <a:buFont typeface="Arial" pitchFamily="34" charset="0"/>
                <a:buChar char="●"/>
              </a:pPr>
              <a:t>26</a:t>
            </a:fld>
            <a:endParaRPr lang="en-GB" altLang="en-US" sz="120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4627"/>
            <a:ext cx="2971800" cy="4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628C"/>
              </a:buClr>
              <a:buFont typeface="Arial" pitchFamily="34" charset="0"/>
              <a:buChar char="●"/>
            </a:pPr>
            <a:fld id="{6CD2684C-1FE6-47C7-8D38-85D65BD25969}" type="slidenum">
              <a:rPr lang="en-GB" altLang="en-US" sz="1200">
                <a:solidFill>
                  <a:prstClr val="black"/>
                </a:solidFill>
                <a:ea typeface="ヒラギノ角ゴ Pro W3"/>
                <a:cs typeface="ヒラギノ角ゴ Pro W3"/>
              </a:rPr>
              <a:pPr algn="r" eaLnBrk="1" hangingPunct="1">
                <a:spcBef>
                  <a:spcPct val="20000"/>
                </a:spcBef>
                <a:buClr>
                  <a:srgbClr val="00628C"/>
                </a:buClr>
                <a:buFont typeface="Arial" pitchFamily="34" charset="0"/>
                <a:buChar char="●"/>
              </a:pPr>
              <a:t>26</a:t>
            </a:fld>
            <a:endParaRPr lang="en-GB" altLang="en-US" sz="120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Char char="•"/>
            </a:pPr>
            <a:endParaRPr lang="en-GB" altLang="en-US" sz="1100" i="1" smtClean="0"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endParaRPr lang="en-GB" altLang="en-US" sz="1100" smtClean="0"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GB" altLang="en-US" sz="1100" smtClean="0">
              <a:ea typeface="MS PGothic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3C1AEE-D73D-41CA-9DB1-2E743E2E7B38}" type="slidenum">
              <a:rPr lang="en-GB" altLang="en-US" smtClean="0">
                <a:solidFill>
                  <a:prstClr val="black"/>
                </a:solidFill>
              </a:rPr>
              <a:pPr eaLnBrk="1" hangingPunct="1"/>
              <a:t>32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4627"/>
            <a:ext cx="2971800" cy="4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4" tIns="44928" rIns="89854" bIns="4492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095ABBF-DE15-440A-8222-02152E9D40CC}" type="slidenum">
              <a:rPr lang="en-GB" altLang="en-US" sz="1200">
                <a:solidFill>
                  <a:prstClr val="black"/>
                </a:solidFill>
                <a:ea typeface="ヒラギノ角ゴ Pro W3"/>
                <a:cs typeface="ヒラギノ角ゴ Pro W3"/>
              </a:rPr>
              <a:pPr algn="r" eaLnBrk="1" hangingPunct="1"/>
              <a:t>34</a:t>
            </a:fld>
            <a:endParaRPr lang="en-GB" altLang="en-US" sz="120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797AC-D8B6-4E7C-99DE-710A86FE550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3C22D-E555-49A1-A7A6-29D90644D3D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195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3A1A3-6ECB-4A4D-A9CC-07D66E7773A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F58D-8574-4BDF-A4DB-0B0D6D74923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224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255D-A257-4A04-A9DB-807A6E9BB5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406A-1438-471A-AA2A-C04744E597E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52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159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E1B9-1DD8-4C37-8E83-A51AE94D6FA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DC08-D3A5-4AA3-A9DA-5657C69FD13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962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7D75-96A1-4BE3-90E9-45431C27714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4BD0-CE21-4B43-8BCE-AE149F7D243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20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A30F-0A26-4AD1-B3B2-686994173EB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20FA-279F-4C8B-AE04-0A9824671CE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9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219C-FEE8-4D77-AFC3-6CC60A98319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47E0-40EF-4B7C-883D-62107728F77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841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5CED-B64E-47C6-A354-A30987B4DB9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250C-10A3-4543-B715-0697281DE26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80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6FA7-FD39-4595-A760-1CE4137A677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D223-81A8-479C-91EC-9F6083F2409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45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61C2-A1AC-4122-8D85-B93CE4354A2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328B-93F6-49D2-AB30-71502B799D5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7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47F76-2329-4C9D-B8EA-3FC9C761253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05A6-4CF9-440C-9965-147726EA398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959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CA" alt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CA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941A23-6D40-4BBF-8AE3-F01D9FAFF58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59CF58-1A3D-488E-8E77-837D1F9203F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6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File:Flag_of_the_People's_Republic_of_China.sv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File:Flag_of_Singapore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/>
          </p:cNvSpPr>
          <p:nvPr/>
        </p:nvSpPr>
        <p:spPr bwMode="auto">
          <a:xfrm>
            <a:off x="755576" y="3933056"/>
            <a:ext cx="763284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Teaching Maths at Swallowfield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30/10/19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Parents and Carers Meeting</a:t>
            </a:r>
          </a:p>
        </p:txBody>
      </p:sp>
      <p:pic>
        <p:nvPicPr>
          <p:cNvPr id="1026" name="Picture 2" descr="C:\Users\Teacher\Pictures\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46" y="476672"/>
            <a:ext cx="305772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716929">
            <a:off x="700928" y="130992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>Addition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817419">
            <a:off x="6181660" y="1454310"/>
            <a:ext cx="2640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>Subtraction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331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altLang="en-US" sz="4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‘Part </a:t>
            </a:r>
            <a:r>
              <a:rPr lang="en-GB" altLang="en-US" sz="4000" b="1" dirty="0" err="1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Part</a:t>
            </a:r>
            <a:r>
              <a:rPr lang="en-GB" altLang="en-US" sz="4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Whole’ Model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7"/>
            <a:ext cx="6869955" cy="551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3501008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5 apples </a:t>
            </a:r>
            <a:br>
              <a:rPr lang="en-GB" alt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GB" alt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and </a:t>
            </a:r>
            <a:endParaRPr lang="en-GB" altLang="en-US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en-GB" alt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 </a:t>
            </a:r>
            <a:r>
              <a:rPr lang="en-GB" alt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apples?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625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C73F9-0650-461C-8647-4B50C10BD02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9460" name="Picture 2" descr="http://upload.wikimedia.org/wikipedia/commons/thumb/8/85/Cuisenaire_staircase.JPG/220px-Cuisenaire_stair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63813"/>
            <a:ext cx="2095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3" y="3789363"/>
            <a:ext cx="4175125" cy="539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                 </a:t>
            </a:r>
            <a:r>
              <a:rPr lang="en-GB" altLang="en-US" sz="3600">
                <a:solidFill>
                  <a:srgbClr val="000000"/>
                </a:solidFill>
              </a:rPr>
              <a:t>7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08175" y="4329113"/>
            <a:ext cx="2951163" cy="53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spcBef>
                <a:spcPct val="20000"/>
              </a:spcBef>
              <a:buClr>
                <a:srgbClr val="00628C"/>
              </a:buClr>
              <a:defRPr/>
            </a:pPr>
            <a:r>
              <a:rPr lang="en-GB" dirty="0" smtClean="0">
                <a:solidFill>
                  <a:srgbClr val="000000"/>
                </a:solidFill>
              </a:rPr>
              <a:t>      </a:t>
            </a:r>
            <a:r>
              <a:rPr lang="en-GB" sz="3600" dirty="0" smtClean="0">
                <a:solidFill>
                  <a:srgbClr val="000000"/>
                </a:solidFill>
              </a:rPr>
              <a:t>5.1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4213" y="4329113"/>
            <a:ext cx="1223962" cy="539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1.9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4488" y="5337175"/>
            <a:ext cx="4175125" cy="539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                 </a:t>
            </a:r>
            <a:r>
              <a:rPr lang="en-GB" altLang="en-US" sz="3600">
                <a:solidFill>
                  <a:srgbClr val="000000"/>
                </a:solidFill>
              </a:rPr>
              <a:t>7.4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763713" y="5876925"/>
            <a:ext cx="2755900" cy="53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spcBef>
                <a:spcPct val="20000"/>
              </a:spcBef>
              <a:buClr>
                <a:srgbClr val="00628C"/>
              </a:buClr>
              <a:defRPr/>
            </a:pPr>
            <a:r>
              <a:rPr lang="en-GB" dirty="0" smtClean="0">
                <a:solidFill>
                  <a:srgbClr val="000000"/>
                </a:solidFill>
              </a:rPr>
              <a:t>      </a:t>
            </a:r>
            <a:r>
              <a:rPr lang="en-GB" sz="3600" dirty="0" smtClean="0">
                <a:solidFill>
                  <a:srgbClr val="000000"/>
                </a:solidFill>
              </a:rPr>
              <a:t>5.7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4488" y="5876925"/>
            <a:ext cx="1419225" cy="539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1.7</a:t>
            </a:r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684213" y="2060575"/>
            <a:ext cx="4175125" cy="539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                 </a:t>
            </a:r>
            <a:r>
              <a:rPr lang="en-GB" altLang="en-US" sz="3600">
                <a:solidFill>
                  <a:srgbClr val="000000"/>
                </a:solidFill>
              </a:rPr>
              <a:t>7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908175" y="2600325"/>
            <a:ext cx="2951163" cy="541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spcBef>
                <a:spcPct val="20000"/>
              </a:spcBef>
              <a:buClr>
                <a:srgbClr val="00628C"/>
              </a:buClr>
              <a:defRPr/>
            </a:pPr>
            <a:r>
              <a:rPr lang="en-GB" dirty="0" smtClean="0">
                <a:solidFill>
                  <a:srgbClr val="000000"/>
                </a:solidFill>
              </a:rPr>
              <a:t>      </a:t>
            </a:r>
            <a:r>
              <a:rPr lang="en-GB" sz="36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684213" y="2600325"/>
            <a:ext cx="1223962" cy="5413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64075" y="5337175"/>
            <a:ext cx="4176713" cy="539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00628C"/>
              </a:buClr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867400" y="5876925"/>
            <a:ext cx="2973388" cy="53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spcBef>
                <a:spcPct val="20000"/>
              </a:spcBef>
              <a:buClr>
                <a:srgbClr val="00628C"/>
              </a:buClr>
              <a:defRPr/>
            </a:pPr>
            <a:r>
              <a:rPr lang="en-GB" dirty="0" smtClean="0">
                <a:solidFill>
                  <a:srgbClr val="000000"/>
                </a:solidFill>
              </a:rPr>
              <a:t>     </a:t>
            </a:r>
            <a:r>
              <a:rPr lang="en-GB" sz="3600" dirty="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64075" y="5876925"/>
            <a:ext cx="1203325" cy="539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0">
              <a:buClr>
                <a:srgbClr val="00628C"/>
              </a:buClr>
              <a:buNone/>
              <a:defRPr/>
            </a:pPr>
            <a:r>
              <a:rPr lang="en-GB" sz="4000" dirty="0" smtClean="0">
                <a:solidFill>
                  <a:srgbClr val="000000"/>
                </a:solidFill>
              </a:rPr>
              <a:t>a</a:t>
            </a:r>
            <a:endParaRPr lang="en-GB" sz="4000" dirty="0">
              <a:solidFill>
                <a:srgbClr val="000000"/>
              </a:solidFill>
            </a:endParaRP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6" y="1124744"/>
            <a:ext cx="85756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24863" y="332656"/>
            <a:ext cx="8229600" cy="864096"/>
          </a:xfrm>
        </p:spPr>
        <p:txBody>
          <a:bodyPr/>
          <a:lstStyle/>
          <a:p>
            <a:r>
              <a:rPr lang="en-GB" altLang="en-US" sz="4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Bar Model</a:t>
            </a:r>
          </a:p>
        </p:txBody>
      </p:sp>
    </p:spTree>
    <p:extLst>
      <p:ext uri="{BB962C8B-B14F-4D97-AF65-F5344CB8AC3E}">
        <p14:creationId xmlns:p14="http://schemas.microsoft.com/office/powerpoint/2010/main" val="4115872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1296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04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0" y="476672"/>
            <a:ext cx="870316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6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951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31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95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5698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482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584325" y="2779713"/>
            <a:ext cx="2592388" cy="457200"/>
            <a:chOff x="1584159" y="2779519"/>
            <a:chExt cx="2591760" cy="457200"/>
          </a:xfrm>
        </p:grpSpPr>
        <p:sp>
          <p:nvSpPr>
            <p:cNvPr id="18469" name="Text Box 2"/>
            <p:cNvSpPr txBox="1">
              <a:spLocks noChangeArrowheads="1"/>
            </p:cNvSpPr>
            <p:nvPr/>
          </p:nvSpPr>
          <p:spPr bwMode="auto">
            <a:xfrm>
              <a:off x="1584159" y="2779519"/>
              <a:ext cx="360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628C"/>
                  </a:solidFill>
                  <a:latin typeface="Arial" pitchFamily="34" charset="0"/>
                  <a:ea typeface="ヒラギノ角ゴ Pro W3"/>
                  <a:cs typeface="ヒラギノ角ゴ Pro W3"/>
                </a:rPr>
                <a:t>5</a:t>
              </a:r>
            </a:p>
          </p:txBody>
        </p:sp>
        <p:sp>
          <p:nvSpPr>
            <p:cNvPr id="18470" name="Text Box 3"/>
            <p:cNvSpPr txBox="1">
              <a:spLocks noChangeArrowheads="1"/>
            </p:cNvSpPr>
            <p:nvPr/>
          </p:nvSpPr>
          <p:spPr bwMode="auto">
            <a:xfrm>
              <a:off x="3815557" y="2779519"/>
              <a:ext cx="360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628C"/>
                  </a:solidFill>
                  <a:latin typeface="Arial" pitchFamily="34" charset="0"/>
                  <a:ea typeface="ヒラギノ角ゴ Pro W3"/>
                  <a:cs typeface="ヒラギノ角ゴ Pro W3"/>
                </a:rPr>
                <a:t>7</a:t>
              </a:r>
            </a:p>
          </p:txBody>
        </p:sp>
      </p:grpSp>
      <p:sp>
        <p:nvSpPr>
          <p:cNvPr id="18435" name="Rectangle 19"/>
          <p:cNvSpPr>
            <a:spLocks noGrp="1" noChangeArrowheads="1"/>
          </p:cNvSpPr>
          <p:nvPr>
            <p:ph type="title"/>
          </p:nvPr>
        </p:nvSpPr>
        <p:spPr>
          <a:xfrm>
            <a:off x="1258888" y="26988"/>
            <a:ext cx="5832475" cy="638175"/>
          </a:xfrm>
        </p:spPr>
        <p:txBody>
          <a:bodyPr/>
          <a:lstStyle/>
          <a:p>
            <a:r>
              <a:rPr lang="en-GB" altLang="en-US" sz="4000" b="1" dirty="0" smtClean="0">
                <a:solidFill>
                  <a:srgbClr val="0070C0"/>
                </a:solidFill>
                <a:ea typeface="MS PGothic" pitchFamily="34" charset="-128"/>
              </a:rPr>
              <a:t>Models for addition</a:t>
            </a:r>
          </a:p>
        </p:txBody>
      </p:sp>
      <p:sp>
        <p:nvSpPr>
          <p:cNvPr id="18436" name="Text Box 20"/>
          <p:cNvSpPr txBox="1">
            <a:spLocks noChangeArrowheads="1"/>
          </p:cNvSpPr>
          <p:nvPr/>
        </p:nvSpPr>
        <p:spPr bwMode="auto">
          <a:xfrm>
            <a:off x="392113" y="701675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Combining two sets of objects</a:t>
            </a:r>
            <a:r>
              <a:rPr lang="en-GB" altLang="en-US" sz="240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en-GB" altLang="en-US" sz="2400" b="1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(aggregation)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42975" y="1306513"/>
            <a:ext cx="1793875" cy="1473200"/>
            <a:chOff x="896876" y="1330486"/>
            <a:chExt cx="1794761" cy="1473094"/>
          </a:xfrm>
        </p:grpSpPr>
        <p:sp>
          <p:nvSpPr>
            <p:cNvPr id="6" name="Oval 5"/>
            <p:cNvSpPr/>
            <p:nvPr/>
          </p:nvSpPr>
          <p:spPr>
            <a:xfrm>
              <a:off x="1173237" y="1509860"/>
              <a:ext cx="360541" cy="3603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46794" y="2443243"/>
              <a:ext cx="360541" cy="3603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96876" y="2357524"/>
              <a:ext cx="360541" cy="3603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686254" y="1757492"/>
              <a:ext cx="360540" cy="3603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331097" y="1330486"/>
              <a:ext cx="360540" cy="360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927475" y="1330325"/>
            <a:ext cx="2187575" cy="1776413"/>
            <a:chOff x="3927735" y="1330486"/>
            <a:chExt cx="2187372" cy="1776401"/>
          </a:xfrm>
        </p:grpSpPr>
        <p:sp>
          <p:nvSpPr>
            <p:cNvPr id="41" name="Oval 40"/>
            <p:cNvSpPr/>
            <p:nvPr/>
          </p:nvSpPr>
          <p:spPr>
            <a:xfrm>
              <a:off x="4348384" y="1330486"/>
              <a:ext cx="360329" cy="360361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308700" y="2746526"/>
              <a:ext cx="360330" cy="360361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664267" y="2027394"/>
              <a:ext cx="360330" cy="358773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169045" y="1735296"/>
              <a:ext cx="360330" cy="360360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196030" y="2595715"/>
              <a:ext cx="360329" cy="360360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54778" y="2003581"/>
              <a:ext cx="360329" cy="360361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927735" y="2089306"/>
              <a:ext cx="360330" cy="360361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3059113" y="324485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628C"/>
                </a:solidFill>
                <a:latin typeface="Arial" pitchFamily="34" charset="0"/>
                <a:ea typeface="ヒラギノ角ゴ Pro W3"/>
                <a:cs typeface="ヒラギノ角ゴ Pro W3"/>
              </a:rPr>
              <a:t>12</a:t>
            </a:r>
          </a:p>
        </p:txBody>
      </p:sp>
      <p:grpSp>
        <p:nvGrpSpPr>
          <p:cNvPr id="18441" name="Group 55"/>
          <p:cNvGrpSpPr>
            <a:grpSpLocks/>
          </p:cNvGrpSpPr>
          <p:nvPr/>
        </p:nvGrpSpPr>
        <p:grpSpPr bwMode="auto">
          <a:xfrm>
            <a:off x="998538" y="4508500"/>
            <a:ext cx="2187575" cy="1776413"/>
            <a:chOff x="3927735" y="1330486"/>
            <a:chExt cx="2187372" cy="1776401"/>
          </a:xfrm>
        </p:grpSpPr>
        <p:sp>
          <p:nvSpPr>
            <p:cNvPr id="57" name="Oval 56"/>
            <p:cNvSpPr/>
            <p:nvPr/>
          </p:nvSpPr>
          <p:spPr>
            <a:xfrm>
              <a:off x="4348383" y="1330486"/>
              <a:ext cx="360330" cy="360361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308700" y="2746526"/>
              <a:ext cx="360329" cy="360361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664267" y="2027394"/>
              <a:ext cx="360329" cy="358773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169045" y="1735296"/>
              <a:ext cx="360329" cy="360360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196029" y="2595715"/>
              <a:ext cx="360330" cy="360360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754777" y="2003581"/>
              <a:ext cx="360330" cy="360361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927735" y="2089306"/>
              <a:ext cx="360329" cy="360361"/>
            </a:xfrm>
            <a:prstGeom prst="ellipse">
              <a:avLst/>
            </a:prstGeom>
            <a:solidFill>
              <a:srgbClr val="CA3C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2703513" y="4541838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79725" y="5773738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017713" y="4383088"/>
            <a:ext cx="358775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346450" y="5335588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452813" y="4743450"/>
            <a:ext cx="360362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213" y="3860800"/>
            <a:ext cx="3492500" cy="273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46088" y="3725863"/>
            <a:ext cx="5122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Adding on to a set</a:t>
            </a:r>
            <a:r>
              <a:rPr lang="en-GB" altLang="en-US" sz="240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en-GB" altLang="en-US" sz="2400" b="1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(augmentation)</a:t>
            </a: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3632200" y="60563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628C"/>
                </a:solidFill>
                <a:latin typeface="Arial" pitchFamily="34" charset="0"/>
                <a:ea typeface="ヒラギノ角ゴ Pro W3"/>
                <a:cs typeface="ヒラギノ角ゴ Pro W3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2280" y="204609"/>
            <a:ext cx="20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EYFS examples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47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72222E-6 -1.07308E-6 L 0.1177 -0.007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3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-4.81036E-7 L -0.16719 -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5" grpId="0" animBg="1"/>
      <p:bldP spid="66" grpId="0" animBg="1"/>
      <p:bldP spid="67" grpId="0" animBg="1"/>
      <p:bldP spid="68" grpId="0" animBg="1"/>
      <p:bldP spid="69" grpId="0" animBg="1"/>
      <p:bldP spid="13" grpId="0" animBg="1"/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背景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71450"/>
            <a:ext cx="9505950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9"/>
          <p:cNvSpPr>
            <a:spLocks noChangeArrowheads="1" noChangeShapeType="1" noTextEdit="1"/>
          </p:cNvSpPr>
          <p:nvPr/>
        </p:nvSpPr>
        <p:spPr bwMode="auto">
          <a:xfrm>
            <a:off x="2555875" y="603250"/>
            <a:ext cx="5480050" cy="3394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80"/>
              </a:avLst>
            </a:prstTxWarp>
          </a:bodyPr>
          <a:lstStyle/>
          <a:p>
            <a:pPr algn="ctr"/>
            <a:r>
              <a:rPr lang="en-GB" sz="4400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C9CD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Comic Sans MS"/>
              </a:rPr>
              <a:t>Bridging  to </a:t>
            </a:r>
          </a:p>
          <a:p>
            <a:pPr algn="ctr"/>
            <a:r>
              <a:rPr lang="en-GB" sz="4400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C9CD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Comic Sans MS"/>
              </a:rPr>
              <a:t>the next10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44624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Y1/Y2 examples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7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882" y="1555045"/>
            <a:ext cx="79642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Three </a:t>
            </a:r>
            <a:r>
              <a:rPr lang="en-GB" sz="3200" dirty="0">
                <a:solidFill>
                  <a:srgbClr val="0070C0"/>
                </a:solidFill>
                <a:cs typeface="Arial" panose="020B0604020202020204" pitchFamily="34" charset="0"/>
              </a:rPr>
              <a:t>aims of the National </a:t>
            </a:r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Curriculum:</a:t>
            </a:r>
          </a:p>
          <a:p>
            <a:pPr algn="ctr"/>
            <a:endParaRPr lang="en-GB" sz="32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Fluency</a:t>
            </a:r>
            <a:r>
              <a:rPr lang="en-GB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rgbClr val="0070C0"/>
                </a:solidFill>
                <a:cs typeface="Arial" panose="020B0604020202020204" pitchFamily="34" charset="0"/>
              </a:rPr>
              <a:t>– </a:t>
            </a:r>
            <a:r>
              <a:rPr lang="en-GB" sz="3200" b="1" dirty="0">
                <a:solidFill>
                  <a:srgbClr val="FF0000"/>
                </a:solidFill>
                <a:cs typeface="Arial" panose="020B0604020202020204" pitchFamily="34" charset="0"/>
              </a:rPr>
              <a:t>Reasoning</a:t>
            </a:r>
            <a:r>
              <a:rPr lang="en-GB" sz="3200" b="1" dirty="0">
                <a:solidFill>
                  <a:srgbClr val="0070C0"/>
                </a:solidFill>
                <a:cs typeface="Arial" panose="020B0604020202020204" pitchFamily="34" charset="0"/>
              </a:rPr>
              <a:t> – </a:t>
            </a:r>
            <a:r>
              <a:rPr lang="en-GB" sz="3200" b="1" dirty="0">
                <a:solidFill>
                  <a:srgbClr val="FF0000"/>
                </a:solidFill>
                <a:cs typeface="Arial" panose="020B0604020202020204" pitchFamily="34" charset="0"/>
              </a:rPr>
              <a:t>Problem </a:t>
            </a:r>
            <a:r>
              <a:rPr lang="en-GB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Solving</a:t>
            </a:r>
          </a:p>
          <a:p>
            <a:pPr algn="ctr"/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70C0"/>
                </a:solidFill>
                <a:cs typeface="Arial" panose="020B0604020202020204" pitchFamily="34" charset="0"/>
              </a:rPr>
              <a:t>We follow a mastery based curriculum in Maths.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70C0"/>
                </a:solidFill>
                <a:cs typeface="Arial" panose="020B0604020202020204" pitchFamily="34" charset="0"/>
              </a:rPr>
              <a:t>Government approach to improve Maths teaching and learning in UK.</a:t>
            </a:r>
            <a:endParaRPr lang="en-GB" sz="3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1096" y="428328"/>
            <a:ext cx="8915400" cy="62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Mathematics Curriculum 2014</a:t>
            </a:r>
            <a:endParaRPr lang="en-GB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04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57188"/>
            <a:ext cx="7869238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85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7"/>
          <a:stretch>
            <a:fillRect/>
          </a:stretch>
        </p:blipFill>
        <p:spPr bwMode="auto">
          <a:xfrm>
            <a:off x="374650" y="357188"/>
            <a:ext cx="7869238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979863"/>
            <a:ext cx="751363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>
            <a:fillRect/>
          </a:stretch>
        </p:blipFill>
        <p:spPr bwMode="auto">
          <a:xfrm>
            <a:off x="4979988" y="3979863"/>
            <a:ext cx="1311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85738"/>
            <a:ext cx="2781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48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9 0.02734 C 0.10787 0.0248 0.10509 0.02873 0.13323 0.01831 C 0.14 0.00741 0.14799 0.00162 0.1572 -0.00301 C 0.16415 -0.01391 0.17197 -0.02271 0.17926 -0.03337 C 0.18187 -0.04149 0.18447 -0.0496 0.18725 -0.05771 C 0.18847 -0.06188 0.19125 -0.06999 0.19125 -0.06976 C 0.19038 -0.08529 0.19072 -0.10058 0.18916 -0.11541 C 0.18795 -0.12654 0.17509 -0.14299 0.16919 -0.14902 C 0.16641 -0.16176 0.16293 -0.16153 0.1572 -0.17034 C 0.15651 -0.18146 0.15477 -0.19259 0.15529 -0.20371 C 0.15633 -0.23731 0.1579 -0.21785 0.17127 -0.23106 C 0.17318 -0.23314 0.17492 -0.23592 0.17718 -0.23708 C 0.19107 -0.24519 0.18378 -0.23523 0.18916 -0.24311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9" y="-13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98600" y="1103313"/>
            <a:ext cx="65579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prstClr val="black"/>
                </a:solidFill>
              </a:rPr>
              <a:t>9  + 4 = </a:t>
            </a:r>
          </a:p>
          <a:p>
            <a:pPr eaLnBrk="1" hangingPunct="1"/>
            <a:endParaRPr lang="en-US" altLang="en-US" sz="8000">
              <a:solidFill>
                <a:prstClr val="black"/>
              </a:solidFill>
            </a:endParaRPr>
          </a:p>
          <a:p>
            <a:pPr eaLnBrk="1" hangingPunct="1"/>
            <a:endParaRPr lang="en-US" altLang="en-US" sz="800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sz="8000">
                <a:solidFill>
                  <a:prstClr val="black"/>
                </a:solidFill>
              </a:rPr>
              <a:t>10  +  3 = 13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017838" y="2332038"/>
            <a:ext cx="590550" cy="874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8388" y="2332038"/>
            <a:ext cx="409575" cy="874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16188" y="3394075"/>
            <a:ext cx="1004887" cy="977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7325" y="3394075"/>
            <a:ext cx="1004888" cy="977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 rot="20145573">
            <a:off x="1911350" y="1177925"/>
            <a:ext cx="1208088" cy="3925888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8563" y="1093788"/>
            <a:ext cx="16668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29238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2857500"/>
            <a:ext cx="383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287463"/>
            <a:ext cx="5213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781300"/>
            <a:ext cx="127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287463"/>
            <a:ext cx="15541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187700"/>
            <a:ext cx="1473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333750"/>
            <a:ext cx="30638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333750"/>
            <a:ext cx="29781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9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98600" y="1103313"/>
            <a:ext cx="65579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prstClr val="black"/>
                </a:solidFill>
              </a:rPr>
              <a:t>27  + 5 = </a:t>
            </a:r>
          </a:p>
          <a:p>
            <a:pPr eaLnBrk="1" hangingPunct="1"/>
            <a:endParaRPr lang="en-US" altLang="en-US" sz="8000">
              <a:solidFill>
                <a:prstClr val="black"/>
              </a:solidFill>
            </a:endParaRPr>
          </a:p>
          <a:p>
            <a:pPr eaLnBrk="1" hangingPunct="1"/>
            <a:endParaRPr lang="en-US" altLang="en-US" sz="800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sz="8000">
                <a:solidFill>
                  <a:prstClr val="black"/>
                </a:solidFill>
              </a:rPr>
              <a:t>30  +  2 = 32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017838" y="2332038"/>
            <a:ext cx="590550" cy="874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8388" y="2332038"/>
            <a:ext cx="409575" cy="874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16188" y="3394075"/>
            <a:ext cx="1004887" cy="977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7325" y="3394075"/>
            <a:ext cx="1004888" cy="977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 rot="20145573">
            <a:off x="1939925" y="949325"/>
            <a:ext cx="1489075" cy="3925888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51500" y="1028700"/>
            <a:ext cx="1668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FF0000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12116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6374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204609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Y3/Y4 examples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6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4033837" cy="1143000"/>
          </a:xfrm>
          <a:solidFill>
            <a:srgbClr val="FFFFFF"/>
          </a:solidFill>
        </p:spPr>
        <p:txBody>
          <a:bodyPr/>
          <a:lstStyle/>
          <a:p>
            <a:r>
              <a:rPr lang="en-GB" altLang="en-US" sz="3200" smtClean="0">
                <a:ea typeface="MS PGothic" pitchFamily="34" charset="-128"/>
              </a:rPr>
              <a:t>Compacted method</a:t>
            </a:r>
          </a:p>
        </p:txBody>
      </p:sp>
      <p:pic>
        <p:nvPicPr>
          <p:cNvPr id="34819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0811" r="27551" b="29329"/>
          <a:stretch>
            <a:fillRect/>
          </a:stretch>
        </p:blipFill>
        <p:spPr bwMode="auto">
          <a:xfrm>
            <a:off x="900113" y="1341438"/>
            <a:ext cx="25209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0811" r="27551" b="27849"/>
          <a:stretch>
            <a:fillRect/>
          </a:stretch>
        </p:blipFill>
        <p:spPr bwMode="auto">
          <a:xfrm>
            <a:off x="5580063" y="1341438"/>
            <a:ext cx="25209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348038" y="2708275"/>
            <a:ext cx="2376487" cy="3938588"/>
            <a:chOff x="2109" y="1736"/>
            <a:chExt cx="1497" cy="2481"/>
          </a:xfrm>
        </p:grpSpPr>
        <p:sp>
          <p:nvSpPr>
            <p:cNvPr id="34830" name="Text Box 95"/>
            <p:cNvSpPr txBox="1">
              <a:spLocks noChangeArrowheads="1"/>
            </p:cNvSpPr>
            <p:nvPr/>
          </p:nvSpPr>
          <p:spPr bwMode="auto">
            <a:xfrm>
              <a:off x="2313" y="1736"/>
              <a:ext cx="11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00628C"/>
                </a:buClr>
                <a:buFont typeface="Arial" pitchFamily="34" charset="0"/>
                <a:buNone/>
              </a:pPr>
              <a:r>
                <a:rPr lang="en-GB" altLang="en-US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leading to</a:t>
              </a:r>
            </a:p>
          </p:txBody>
        </p:sp>
        <p:pic>
          <p:nvPicPr>
            <p:cNvPr id="34831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7" t="34489" r="54140" b="30811"/>
            <a:stretch>
              <a:fillRect/>
            </a:stretch>
          </p:blipFill>
          <p:spPr bwMode="auto">
            <a:xfrm>
              <a:off x="2154" y="2085"/>
              <a:ext cx="1451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2" name="Line 97"/>
            <p:cNvSpPr>
              <a:spLocks noChangeShapeType="1"/>
            </p:cNvSpPr>
            <p:nvPr/>
          </p:nvSpPr>
          <p:spPr bwMode="auto">
            <a:xfrm>
              <a:off x="2109" y="1888"/>
              <a:ext cx="544" cy="680"/>
            </a:xfrm>
            <a:prstGeom prst="line">
              <a:avLst/>
            </a:prstGeom>
            <a:noFill/>
            <a:ln w="38100">
              <a:solidFill>
                <a:srgbClr val="0062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833" name="Line 98"/>
            <p:cNvSpPr>
              <a:spLocks noChangeShapeType="1"/>
            </p:cNvSpPr>
            <p:nvPr/>
          </p:nvSpPr>
          <p:spPr bwMode="auto">
            <a:xfrm flipH="1">
              <a:off x="3062" y="1888"/>
              <a:ext cx="544" cy="680"/>
            </a:xfrm>
            <a:prstGeom prst="line">
              <a:avLst/>
            </a:prstGeom>
            <a:noFill/>
            <a:ln w="38100">
              <a:solidFill>
                <a:srgbClr val="0062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0663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38910-F861-4789-9518-8E65E2C5B64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1144588" y="4903788"/>
            <a:ext cx="1152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28C"/>
              </a:buClr>
              <a:buFont typeface="Arial" pitchFamily="34" charset="0"/>
              <a:buChar char="●"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6042025" y="4962525"/>
            <a:ext cx="1150938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28C"/>
              </a:buClr>
              <a:buFont typeface="Arial" pitchFamily="34" charset="0"/>
              <a:buChar char="●"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4825" name="Picture 13" descr="2 gri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851275"/>
            <a:ext cx="20240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4" descr="2 gri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3871913"/>
            <a:ext cx="2006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4279900" y="5141913"/>
            <a:ext cx="200025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28C"/>
              </a:buClr>
              <a:buFont typeface="Arial" pitchFamily="34" charset="0"/>
              <a:buChar char="●"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28" name="Rectangle 16"/>
          <p:cNvSpPr>
            <a:spLocks noChangeArrowheads="1"/>
          </p:cNvSpPr>
          <p:nvPr/>
        </p:nvSpPr>
        <p:spPr bwMode="auto">
          <a:xfrm>
            <a:off x="4643438" y="5121275"/>
            <a:ext cx="198437" cy="252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28C"/>
              </a:buClr>
              <a:buFont typeface="Arial" pitchFamily="34" charset="0"/>
              <a:buChar char="●"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29" name="Rectangle 17"/>
          <p:cNvSpPr>
            <a:spLocks noChangeArrowheads="1"/>
          </p:cNvSpPr>
          <p:nvPr/>
        </p:nvSpPr>
        <p:spPr bwMode="auto">
          <a:xfrm>
            <a:off x="4287838" y="5507038"/>
            <a:ext cx="198437" cy="250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28C"/>
              </a:buClr>
              <a:buFont typeface="Arial" pitchFamily="34" charset="0"/>
              <a:buChar char="●"/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84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Subtraction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459716"/>
              </p:ext>
            </p:extLst>
          </p:nvPr>
        </p:nvGraphicFramePr>
        <p:xfrm>
          <a:off x="539552" y="1484784"/>
          <a:ext cx="8229600" cy="383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EYFS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4</a:t>
                      </a:r>
                      <a:endParaRPr lang="en-GB" dirty="0"/>
                    </a:p>
                  </a:txBody>
                  <a:tcPr/>
                </a:tc>
              </a:tr>
              <a:tr h="5543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-Partitioning-</a:t>
                      </a:r>
                      <a:r>
                        <a:rPr lang="en-GB" sz="1600" baseline="0" dirty="0" smtClean="0"/>
                        <a:t> physically taking away objects 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1600" baseline="0" dirty="0" smtClean="0"/>
                        <a:t>-To use a number line practically to subtract 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1600" baseline="0" dirty="0" smtClean="0"/>
                        <a:t>-Use numbers to represent objects, to begin to record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-Taking away ones </a:t>
                      </a:r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r>
                        <a:rPr lang="en-GB" sz="1600" dirty="0" smtClean="0"/>
                        <a:t>-Counting back</a:t>
                      </a:r>
                    </a:p>
                    <a:p>
                      <a:pPr algn="ctr"/>
                      <a:endParaRPr lang="en-GB" sz="1600" dirty="0" smtClean="0"/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aseline="0" dirty="0" smtClean="0"/>
                        <a:t>Find the difference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en-GB" sz="1600" baseline="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baseline="0" dirty="0" smtClean="0"/>
                        <a:t>-Part Whole model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GB" sz="1600" baseline="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baseline="0" dirty="0" smtClean="0"/>
                        <a:t>-Make 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-Counting back,</a:t>
                      </a:r>
                      <a:r>
                        <a:rPr lang="en-GB" sz="1600" baseline="0" dirty="0" smtClean="0"/>
                        <a:t> counting on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1600" baseline="0" dirty="0" smtClean="0"/>
                        <a:t>-Find the difference, Part Whole model, make 10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- </a:t>
                      </a:r>
                      <a:r>
                        <a:rPr lang="en-GB" sz="1600" dirty="0" smtClean="0"/>
                        <a:t>Start of column method-</a:t>
                      </a:r>
                      <a:r>
                        <a:rPr lang="en-GB" sz="1600" baseline="0" dirty="0" smtClean="0"/>
                        <a:t> no regrouping- some exchange </a:t>
                      </a:r>
                      <a:endParaRPr lang="en-GB" sz="1600" dirty="0" smtClean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-Column method with regrouping (up to 3 digits)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-Column method with regrouping (up to 4 digits)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3607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Central Bedfordshire Calculation Policy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620017"/>
            <a:ext cx="3168352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/>
            <a:r>
              <a:rPr lang="en-GB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CPA Approach </a:t>
            </a:r>
            <a:endParaRPr lang="en-GB" sz="32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11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59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1296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5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the People's Republic of Chin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17" y="1446993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Singapore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31236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9121" y="306624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Hong Kong, China-2nd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06624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Singapore-1st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30" name="Picture 6" descr="Image result for united kingdom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4860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5589240"/>
            <a:ext cx="390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United Kingdom-22nd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Pisa Results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Measures the mathematical literacy for 15 year olds every 4 years   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3939280"/>
            <a:ext cx="2861630" cy="22689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800" b="1" dirty="0" smtClean="0">
                <a:solidFill>
                  <a:srgbClr val="0070C0"/>
                </a:solidFill>
                <a:cs typeface="Arial" charset="0"/>
              </a:rPr>
              <a:t>Myth: The curriculum is largely focused on rote learning and practise.</a:t>
            </a:r>
            <a:r>
              <a:rPr lang="en-GB" altLang="en-US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GB" altLang="en-US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8672" y="4085779"/>
            <a:ext cx="3131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Fact: Understanding and skills are equally important.</a:t>
            </a:r>
            <a:endParaRPr lang="en-GB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32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400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5698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332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057525" y="2205038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00628C"/>
                </a:solidFill>
                <a:ea typeface="ヒラギノ角ゴ Pro W3"/>
                <a:cs typeface="ヒラギノ角ゴ Pro W3"/>
              </a:rPr>
              <a:t>12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832475" cy="638175"/>
          </a:xfrm>
        </p:spPr>
        <p:txBody>
          <a:bodyPr/>
          <a:lstStyle/>
          <a:p>
            <a:r>
              <a:rPr lang="en-GB" altLang="en-US" sz="3200" smtClean="0">
                <a:ea typeface="MS PGothic" pitchFamily="34" charset="-128"/>
              </a:rPr>
              <a:t>Models for subtraction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34925" y="1052513"/>
            <a:ext cx="768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Removing items from a set (reduction or take-away)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1582738" y="1916113"/>
            <a:ext cx="195262" cy="195262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46" name="Oval 6"/>
          <p:cNvSpPr>
            <a:spLocks noChangeArrowheads="1"/>
          </p:cNvSpPr>
          <p:nvPr/>
        </p:nvSpPr>
        <p:spPr bwMode="auto">
          <a:xfrm>
            <a:off x="1193800" y="2597150"/>
            <a:ext cx="195263" cy="195263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1195388" y="2208213"/>
            <a:ext cx="195262" cy="195262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1778000" y="2597150"/>
            <a:ext cx="195263" cy="195263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49" name="Oval 9"/>
          <p:cNvSpPr>
            <a:spLocks noChangeArrowheads="1"/>
          </p:cNvSpPr>
          <p:nvPr/>
        </p:nvSpPr>
        <p:spPr bwMode="auto">
          <a:xfrm>
            <a:off x="2070100" y="2111375"/>
            <a:ext cx="195263" cy="195263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50" name="Oval 10"/>
          <p:cNvSpPr>
            <a:spLocks noChangeArrowheads="1"/>
          </p:cNvSpPr>
          <p:nvPr/>
        </p:nvSpPr>
        <p:spPr bwMode="auto">
          <a:xfrm>
            <a:off x="825500" y="1992313"/>
            <a:ext cx="195263" cy="195262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1703388" y="2187575"/>
            <a:ext cx="195262" cy="195263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1897063" y="1700213"/>
            <a:ext cx="195262" cy="195262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53" name="Oval 13"/>
          <p:cNvSpPr>
            <a:spLocks noChangeArrowheads="1"/>
          </p:cNvSpPr>
          <p:nvPr/>
        </p:nvSpPr>
        <p:spPr bwMode="auto">
          <a:xfrm>
            <a:off x="2286000" y="2479675"/>
            <a:ext cx="195263" cy="195263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54" name="Oval 14"/>
          <p:cNvSpPr>
            <a:spLocks noChangeArrowheads="1"/>
          </p:cNvSpPr>
          <p:nvPr/>
        </p:nvSpPr>
        <p:spPr bwMode="auto">
          <a:xfrm>
            <a:off x="1603375" y="2868613"/>
            <a:ext cx="195263" cy="195262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55" name="Oval 15"/>
          <p:cNvSpPr>
            <a:spLocks noChangeArrowheads="1"/>
          </p:cNvSpPr>
          <p:nvPr/>
        </p:nvSpPr>
        <p:spPr bwMode="auto">
          <a:xfrm>
            <a:off x="1311275" y="1700213"/>
            <a:ext cx="195263" cy="195262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56" name="Oval 16"/>
          <p:cNvSpPr>
            <a:spLocks noChangeArrowheads="1"/>
          </p:cNvSpPr>
          <p:nvPr/>
        </p:nvSpPr>
        <p:spPr bwMode="auto">
          <a:xfrm>
            <a:off x="922338" y="2479675"/>
            <a:ext cx="195262" cy="195263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57" name="Line 17"/>
          <p:cNvSpPr>
            <a:spLocks noChangeShapeType="1"/>
          </p:cNvSpPr>
          <p:nvPr/>
        </p:nvSpPr>
        <p:spPr bwMode="auto">
          <a:xfrm>
            <a:off x="1257300" y="162877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>
            <a:off x="754063" y="191611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>
            <a:off x="1546225" y="184467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>
            <a:off x="1833563" y="162877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>
            <a:off x="1185863" y="220503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3562350" y="22050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00628C"/>
                </a:solidFill>
                <a:ea typeface="ヒラギノ角ゴ Pro W3"/>
                <a:cs typeface="ヒラギノ角ゴ Pro W3"/>
              </a:rPr>
              <a:t>- 1</a:t>
            </a:r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3562350" y="2205038"/>
            <a:ext cx="576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00628C"/>
                </a:solidFill>
                <a:ea typeface="ヒラギノ角ゴ Pro W3"/>
                <a:cs typeface="ヒラギノ角ゴ Pro W3"/>
              </a:rPr>
              <a:t>- 2</a:t>
            </a:r>
          </a:p>
        </p:txBody>
      </p:sp>
      <p:sp>
        <p:nvSpPr>
          <p:cNvPr id="189464" name="Text Box 24"/>
          <p:cNvSpPr txBox="1">
            <a:spLocks noChangeArrowheads="1"/>
          </p:cNvSpPr>
          <p:nvPr/>
        </p:nvSpPr>
        <p:spPr bwMode="auto">
          <a:xfrm>
            <a:off x="3562350" y="2205038"/>
            <a:ext cx="576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00628C"/>
                </a:solidFill>
                <a:ea typeface="ヒラギノ角ゴ Pro W3"/>
                <a:cs typeface="ヒラギノ角ゴ Pro W3"/>
              </a:rPr>
              <a:t>- 3</a:t>
            </a:r>
          </a:p>
        </p:txBody>
      </p:sp>
      <p:sp>
        <p:nvSpPr>
          <p:cNvPr id="189465" name="Text Box 25"/>
          <p:cNvSpPr txBox="1">
            <a:spLocks noChangeArrowheads="1"/>
          </p:cNvSpPr>
          <p:nvPr/>
        </p:nvSpPr>
        <p:spPr bwMode="auto">
          <a:xfrm>
            <a:off x="3562350" y="2205038"/>
            <a:ext cx="576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00628C"/>
                </a:solidFill>
                <a:ea typeface="ヒラギノ角ゴ Pro W3"/>
                <a:cs typeface="ヒラギノ角ゴ Pro W3"/>
              </a:rPr>
              <a:t>- 4</a:t>
            </a:r>
          </a:p>
        </p:txBody>
      </p:sp>
      <p:sp>
        <p:nvSpPr>
          <p:cNvPr id="189466" name="Text Box 26"/>
          <p:cNvSpPr txBox="1">
            <a:spLocks noChangeArrowheads="1"/>
          </p:cNvSpPr>
          <p:nvPr/>
        </p:nvSpPr>
        <p:spPr bwMode="auto">
          <a:xfrm>
            <a:off x="3562350" y="2205038"/>
            <a:ext cx="576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00628C"/>
                </a:solidFill>
                <a:ea typeface="ヒラギノ角ゴ Pro W3"/>
                <a:cs typeface="ヒラギノ角ゴ Pro W3"/>
              </a:rPr>
              <a:t>- 5</a:t>
            </a:r>
          </a:p>
        </p:txBody>
      </p:sp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4065588" y="22050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00628C"/>
                </a:solidFill>
                <a:ea typeface="ヒラギノ角ゴ Pro W3"/>
                <a:cs typeface="ヒラギノ角ゴ Pro W3"/>
              </a:rPr>
              <a:t>=</a:t>
            </a:r>
          </a:p>
        </p:txBody>
      </p:sp>
      <p:sp>
        <p:nvSpPr>
          <p:cNvPr id="189468" name="Oval 28"/>
          <p:cNvSpPr>
            <a:spLocks noChangeArrowheads="1"/>
          </p:cNvSpPr>
          <p:nvPr/>
        </p:nvSpPr>
        <p:spPr bwMode="auto">
          <a:xfrm>
            <a:off x="1193800" y="2601913"/>
            <a:ext cx="195263" cy="1952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69" name="Oval 29"/>
          <p:cNvSpPr>
            <a:spLocks noChangeArrowheads="1"/>
          </p:cNvSpPr>
          <p:nvPr/>
        </p:nvSpPr>
        <p:spPr bwMode="auto">
          <a:xfrm>
            <a:off x="1778000" y="2601913"/>
            <a:ext cx="195263" cy="1952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70" name="Oval 30"/>
          <p:cNvSpPr>
            <a:spLocks noChangeArrowheads="1"/>
          </p:cNvSpPr>
          <p:nvPr/>
        </p:nvSpPr>
        <p:spPr bwMode="auto">
          <a:xfrm>
            <a:off x="2070100" y="2116138"/>
            <a:ext cx="195263" cy="1952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1703388" y="2192338"/>
            <a:ext cx="195262" cy="1952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72" name="Oval 32"/>
          <p:cNvSpPr>
            <a:spLocks noChangeArrowheads="1"/>
          </p:cNvSpPr>
          <p:nvPr/>
        </p:nvSpPr>
        <p:spPr bwMode="auto">
          <a:xfrm>
            <a:off x="2286000" y="2484438"/>
            <a:ext cx="195263" cy="1952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73" name="Oval 33"/>
          <p:cNvSpPr>
            <a:spLocks noChangeArrowheads="1"/>
          </p:cNvSpPr>
          <p:nvPr/>
        </p:nvSpPr>
        <p:spPr bwMode="auto">
          <a:xfrm>
            <a:off x="1603375" y="2873375"/>
            <a:ext cx="195263" cy="1952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74" name="Oval 34"/>
          <p:cNvSpPr>
            <a:spLocks noChangeArrowheads="1"/>
          </p:cNvSpPr>
          <p:nvPr/>
        </p:nvSpPr>
        <p:spPr bwMode="auto">
          <a:xfrm>
            <a:off x="922338" y="2484438"/>
            <a:ext cx="195262" cy="1952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475" name="Text Box 35"/>
          <p:cNvSpPr txBox="1">
            <a:spLocks noChangeArrowheads="1"/>
          </p:cNvSpPr>
          <p:nvPr/>
        </p:nvSpPr>
        <p:spPr bwMode="auto">
          <a:xfrm>
            <a:off x="4425950" y="217963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00628C"/>
                </a:solidFill>
                <a:ea typeface="ヒラギノ角ゴ Pro W3"/>
                <a:cs typeface="ヒラギノ角ゴ Pro W3"/>
              </a:rPr>
              <a:t>7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219700" y="1844675"/>
            <a:ext cx="2952750" cy="1079500"/>
            <a:chOff x="3061" y="754"/>
            <a:chExt cx="1860" cy="862"/>
          </a:xfrm>
        </p:grpSpPr>
        <p:sp>
          <p:nvSpPr>
            <p:cNvPr id="41046" name="Rectangle 37"/>
            <p:cNvSpPr>
              <a:spLocks noChangeArrowheads="1"/>
            </p:cNvSpPr>
            <p:nvPr/>
          </p:nvSpPr>
          <p:spPr bwMode="auto">
            <a:xfrm>
              <a:off x="3061" y="754"/>
              <a:ext cx="1860" cy="862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628C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240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1047" name="Text Box 38"/>
            <p:cNvSpPr txBox="1">
              <a:spLocks noChangeArrowheads="1"/>
            </p:cNvSpPr>
            <p:nvPr/>
          </p:nvSpPr>
          <p:spPr bwMode="auto">
            <a:xfrm>
              <a:off x="3061" y="754"/>
              <a:ext cx="1826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24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Issue:</a:t>
              </a:r>
            </a:p>
            <a:p>
              <a:r>
                <a:rPr lang="en-GB" altLang="en-US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Relies on 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‘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counting all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’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, again.</a:t>
              </a:r>
              <a:endParaRPr lang="en-GB" altLang="en-US" sz="2000" b="1">
                <a:solidFill>
                  <a:srgbClr val="00628C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89479" name="Text Box 39"/>
          <p:cNvSpPr txBox="1">
            <a:spLocks noChangeArrowheads="1"/>
          </p:cNvSpPr>
          <p:nvPr/>
        </p:nvSpPr>
        <p:spPr bwMode="auto">
          <a:xfrm>
            <a:off x="34925" y="3213100"/>
            <a:ext cx="704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Comparing two sets (comparison or difference)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66725" y="3787775"/>
            <a:ext cx="1584325" cy="195263"/>
            <a:chOff x="476" y="2704"/>
            <a:chExt cx="998" cy="123"/>
          </a:xfrm>
        </p:grpSpPr>
        <p:sp>
          <p:nvSpPr>
            <p:cNvPr id="41041" name="Oval 41"/>
            <p:cNvSpPr>
              <a:spLocks noChangeArrowheads="1"/>
            </p:cNvSpPr>
            <p:nvPr/>
          </p:nvSpPr>
          <p:spPr bwMode="auto">
            <a:xfrm>
              <a:off x="703" y="2704"/>
              <a:ext cx="123" cy="1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42" name="Oval 42"/>
            <p:cNvSpPr>
              <a:spLocks noChangeArrowheads="1"/>
            </p:cNvSpPr>
            <p:nvPr/>
          </p:nvSpPr>
          <p:spPr bwMode="auto">
            <a:xfrm>
              <a:off x="1351" y="2704"/>
              <a:ext cx="123" cy="1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43" name="Oval 43"/>
            <p:cNvSpPr>
              <a:spLocks noChangeArrowheads="1"/>
            </p:cNvSpPr>
            <p:nvPr/>
          </p:nvSpPr>
          <p:spPr bwMode="auto">
            <a:xfrm>
              <a:off x="476" y="2704"/>
              <a:ext cx="123" cy="1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44" name="Oval 44"/>
            <p:cNvSpPr>
              <a:spLocks noChangeArrowheads="1"/>
            </p:cNvSpPr>
            <p:nvPr/>
          </p:nvSpPr>
          <p:spPr bwMode="auto">
            <a:xfrm>
              <a:off x="1124" y="2704"/>
              <a:ext cx="123" cy="1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45" name="Oval 45"/>
            <p:cNvSpPr>
              <a:spLocks noChangeArrowheads="1"/>
            </p:cNvSpPr>
            <p:nvPr/>
          </p:nvSpPr>
          <p:spPr bwMode="auto">
            <a:xfrm>
              <a:off x="897" y="2704"/>
              <a:ext cx="123" cy="1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68313" y="4221163"/>
            <a:ext cx="4032250" cy="195262"/>
            <a:chOff x="476" y="2990"/>
            <a:chExt cx="2540" cy="123"/>
          </a:xfrm>
        </p:grpSpPr>
        <p:sp>
          <p:nvSpPr>
            <p:cNvPr id="41029" name="Oval 47"/>
            <p:cNvSpPr>
              <a:spLocks noChangeArrowheads="1"/>
            </p:cNvSpPr>
            <p:nvPr/>
          </p:nvSpPr>
          <p:spPr bwMode="auto">
            <a:xfrm>
              <a:off x="476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0" name="Oval 48"/>
            <p:cNvSpPr>
              <a:spLocks noChangeArrowheads="1"/>
            </p:cNvSpPr>
            <p:nvPr/>
          </p:nvSpPr>
          <p:spPr bwMode="auto">
            <a:xfrm>
              <a:off x="1124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1" name="Oval 49"/>
            <p:cNvSpPr>
              <a:spLocks noChangeArrowheads="1"/>
            </p:cNvSpPr>
            <p:nvPr/>
          </p:nvSpPr>
          <p:spPr bwMode="auto">
            <a:xfrm>
              <a:off x="897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2" name="Oval 50"/>
            <p:cNvSpPr>
              <a:spLocks noChangeArrowheads="1"/>
            </p:cNvSpPr>
            <p:nvPr/>
          </p:nvSpPr>
          <p:spPr bwMode="auto">
            <a:xfrm>
              <a:off x="1351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3" name="Oval 51"/>
            <p:cNvSpPr>
              <a:spLocks noChangeArrowheads="1"/>
            </p:cNvSpPr>
            <p:nvPr/>
          </p:nvSpPr>
          <p:spPr bwMode="auto">
            <a:xfrm>
              <a:off x="1578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4" name="Oval 52"/>
            <p:cNvSpPr>
              <a:spLocks noChangeArrowheads="1"/>
            </p:cNvSpPr>
            <p:nvPr/>
          </p:nvSpPr>
          <p:spPr bwMode="auto">
            <a:xfrm>
              <a:off x="703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5" name="Oval 53"/>
            <p:cNvSpPr>
              <a:spLocks noChangeArrowheads="1"/>
            </p:cNvSpPr>
            <p:nvPr/>
          </p:nvSpPr>
          <p:spPr bwMode="auto">
            <a:xfrm>
              <a:off x="1804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6" name="Oval 54"/>
            <p:cNvSpPr>
              <a:spLocks noChangeArrowheads="1"/>
            </p:cNvSpPr>
            <p:nvPr/>
          </p:nvSpPr>
          <p:spPr bwMode="auto">
            <a:xfrm>
              <a:off x="2245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7" name="Oval 55"/>
            <p:cNvSpPr>
              <a:spLocks noChangeArrowheads="1"/>
            </p:cNvSpPr>
            <p:nvPr/>
          </p:nvSpPr>
          <p:spPr bwMode="auto">
            <a:xfrm>
              <a:off x="2893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8" name="Oval 56"/>
            <p:cNvSpPr>
              <a:spLocks noChangeArrowheads="1"/>
            </p:cNvSpPr>
            <p:nvPr/>
          </p:nvSpPr>
          <p:spPr bwMode="auto">
            <a:xfrm>
              <a:off x="2018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39" name="Oval 57"/>
            <p:cNvSpPr>
              <a:spLocks noChangeArrowheads="1"/>
            </p:cNvSpPr>
            <p:nvPr/>
          </p:nvSpPr>
          <p:spPr bwMode="auto">
            <a:xfrm>
              <a:off x="2666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40" name="Oval 58"/>
            <p:cNvSpPr>
              <a:spLocks noChangeArrowheads="1"/>
            </p:cNvSpPr>
            <p:nvPr/>
          </p:nvSpPr>
          <p:spPr bwMode="auto">
            <a:xfrm>
              <a:off x="2439" y="2990"/>
              <a:ext cx="123" cy="1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499" name="Line 59"/>
          <p:cNvSpPr>
            <a:spLocks noChangeShapeType="1"/>
          </p:cNvSpPr>
          <p:nvPr/>
        </p:nvSpPr>
        <p:spPr bwMode="auto">
          <a:xfrm>
            <a:off x="2122488" y="3644900"/>
            <a:ext cx="0" cy="935038"/>
          </a:xfrm>
          <a:prstGeom prst="line">
            <a:avLst/>
          </a:prstGeom>
          <a:noFill/>
          <a:ln w="38100">
            <a:solidFill>
              <a:srgbClr val="00628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5292725" y="3624263"/>
            <a:ext cx="3600450" cy="1323975"/>
            <a:chOff x="3469" y="2568"/>
            <a:chExt cx="1860" cy="1051"/>
          </a:xfrm>
        </p:grpSpPr>
        <p:sp>
          <p:nvSpPr>
            <p:cNvPr id="41027" name="Rectangle 61"/>
            <p:cNvSpPr>
              <a:spLocks noChangeArrowheads="1"/>
            </p:cNvSpPr>
            <p:nvPr/>
          </p:nvSpPr>
          <p:spPr bwMode="auto">
            <a:xfrm>
              <a:off x="3469" y="2568"/>
              <a:ext cx="1860" cy="1051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628C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240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1028" name="Text Box 62"/>
            <p:cNvSpPr txBox="1">
              <a:spLocks noChangeArrowheads="1"/>
            </p:cNvSpPr>
            <p:nvPr/>
          </p:nvSpPr>
          <p:spPr bwMode="auto">
            <a:xfrm>
              <a:off x="3503" y="2568"/>
              <a:ext cx="1826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Useful when two numbers are 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‘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close together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’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, where 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‘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take-away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’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 image can be cumbersome </a:t>
              </a:r>
              <a:endParaRPr lang="en-GB" altLang="en-US" sz="2000" b="1">
                <a:solidFill>
                  <a:srgbClr val="00628C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89503" name="Text Box 63"/>
          <p:cNvSpPr txBox="1">
            <a:spLocks noChangeArrowheads="1"/>
          </p:cNvSpPr>
          <p:nvPr/>
        </p:nvSpPr>
        <p:spPr bwMode="auto">
          <a:xfrm>
            <a:off x="34925" y="4652963"/>
            <a:ext cx="441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Seeing one set as partitioned</a:t>
            </a:r>
          </a:p>
        </p:txBody>
      </p:sp>
      <p:sp>
        <p:nvSpPr>
          <p:cNvPr id="189504" name="Text Box 64"/>
          <p:cNvSpPr txBox="1">
            <a:spLocks noChangeArrowheads="1"/>
          </p:cNvSpPr>
          <p:nvPr/>
        </p:nvSpPr>
        <p:spPr bwMode="auto">
          <a:xfrm>
            <a:off x="2051050" y="5373688"/>
            <a:ext cx="2089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Seeing 12 as made up of 5 and 7</a:t>
            </a:r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4284663" y="5426075"/>
            <a:ext cx="4895850" cy="1069975"/>
            <a:chOff x="3016" y="3191"/>
            <a:chExt cx="2540" cy="1129"/>
          </a:xfrm>
        </p:grpSpPr>
        <p:sp>
          <p:nvSpPr>
            <p:cNvPr id="41025" name="Rectangle 66"/>
            <p:cNvSpPr>
              <a:spLocks noChangeArrowheads="1"/>
            </p:cNvSpPr>
            <p:nvPr/>
          </p:nvSpPr>
          <p:spPr bwMode="auto">
            <a:xfrm>
              <a:off x="3016" y="3203"/>
              <a:ext cx="2540" cy="1117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628C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240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1026" name="Text Box 67"/>
            <p:cNvSpPr txBox="1">
              <a:spLocks noChangeArrowheads="1"/>
            </p:cNvSpPr>
            <p:nvPr/>
          </p:nvSpPr>
          <p:spPr bwMode="auto">
            <a:xfrm>
              <a:off x="3016" y="3191"/>
              <a:ext cx="2540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Helps to see the related calculations; 5+7=12, 7+5=12, 12-7 = 5 and 12-5=7 as all in the same diagram</a:t>
              </a:r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107950" y="5084763"/>
            <a:ext cx="1944688" cy="1584325"/>
            <a:chOff x="68" y="3203"/>
            <a:chExt cx="1225" cy="998"/>
          </a:xfrm>
        </p:grpSpPr>
        <p:grpSp>
          <p:nvGrpSpPr>
            <p:cNvPr id="41008" name="Group 72"/>
            <p:cNvGrpSpPr>
              <a:grpSpLocks/>
            </p:cNvGrpSpPr>
            <p:nvPr/>
          </p:nvGrpSpPr>
          <p:grpSpPr bwMode="auto">
            <a:xfrm>
              <a:off x="158" y="3294"/>
              <a:ext cx="1043" cy="859"/>
              <a:chOff x="385" y="3294"/>
              <a:chExt cx="1043" cy="859"/>
            </a:xfrm>
          </p:grpSpPr>
          <p:sp>
            <p:nvSpPr>
              <p:cNvPr id="41011" name="Oval 73"/>
              <p:cNvSpPr>
                <a:spLocks noChangeArrowheads="1"/>
              </p:cNvSpPr>
              <p:nvPr/>
            </p:nvSpPr>
            <p:spPr bwMode="auto">
              <a:xfrm>
                <a:off x="862" y="3417"/>
                <a:ext cx="123" cy="12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12" name="Oval 74"/>
              <p:cNvSpPr>
                <a:spLocks noChangeArrowheads="1"/>
              </p:cNvSpPr>
              <p:nvPr/>
            </p:nvSpPr>
            <p:spPr bwMode="auto">
              <a:xfrm>
                <a:off x="617" y="3846"/>
                <a:ext cx="123" cy="12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13" name="Oval 75"/>
              <p:cNvSpPr>
                <a:spLocks noChangeArrowheads="1"/>
              </p:cNvSpPr>
              <p:nvPr/>
            </p:nvSpPr>
            <p:spPr bwMode="auto">
              <a:xfrm>
                <a:off x="618" y="3601"/>
                <a:ext cx="123" cy="12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14" name="Oval 76"/>
              <p:cNvSpPr>
                <a:spLocks noChangeArrowheads="1"/>
              </p:cNvSpPr>
              <p:nvPr/>
            </p:nvSpPr>
            <p:spPr bwMode="auto">
              <a:xfrm>
                <a:off x="985" y="3846"/>
                <a:ext cx="123" cy="12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15" name="Oval 77"/>
              <p:cNvSpPr>
                <a:spLocks noChangeArrowheads="1"/>
              </p:cNvSpPr>
              <p:nvPr/>
            </p:nvSpPr>
            <p:spPr bwMode="auto">
              <a:xfrm>
                <a:off x="1169" y="3540"/>
                <a:ext cx="123" cy="12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16" name="Oval 78"/>
              <p:cNvSpPr>
                <a:spLocks noChangeArrowheads="1"/>
              </p:cNvSpPr>
              <p:nvPr/>
            </p:nvSpPr>
            <p:spPr bwMode="auto">
              <a:xfrm>
                <a:off x="385" y="3478"/>
                <a:ext cx="123" cy="123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17" name="Oval 79"/>
              <p:cNvSpPr>
                <a:spLocks noChangeArrowheads="1"/>
              </p:cNvSpPr>
              <p:nvPr/>
            </p:nvSpPr>
            <p:spPr bwMode="auto">
              <a:xfrm>
                <a:off x="938" y="3601"/>
                <a:ext cx="123" cy="12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18" name="Oval 80"/>
              <p:cNvSpPr>
                <a:spLocks noChangeArrowheads="1"/>
              </p:cNvSpPr>
              <p:nvPr/>
            </p:nvSpPr>
            <p:spPr bwMode="auto">
              <a:xfrm>
                <a:off x="1060" y="3294"/>
                <a:ext cx="123" cy="123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19" name="Oval 81"/>
              <p:cNvSpPr>
                <a:spLocks noChangeArrowheads="1"/>
              </p:cNvSpPr>
              <p:nvPr/>
            </p:nvSpPr>
            <p:spPr bwMode="auto">
              <a:xfrm>
                <a:off x="1305" y="3785"/>
                <a:ext cx="123" cy="12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20" name="Oval 82"/>
              <p:cNvSpPr>
                <a:spLocks noChangeArrowheads="1"/>
              </p:cNvSpPr>
              <p:nvPr/>
            </p:nvSpPr>
            <p:spPr bwMode="auto">
              <a:xfrm>
                <a:off x="875" y="4030"/>
                <a:ext cx="123" cy="12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21" name="Oval 83"/>
              <p:cNvSpPr>
                <a:spLocks noChangeArrowheads="1"/>
              </p:cNvSpPr>
              <p:nvPr/>
            </p:nvSpPr>
            <p:spPr bwMode="auto">
              <a:xfrm>
                <a:off x="691" y="3294"/>
                <a:ext cx="123" cy="123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22" name="Oval 84"/>
              <p:cNvSpPr>
                <a:spLocks noChangeArrowheads="1"/>
              </p:cNvSpPr>
              <p:nvPr/>
            </p:nvSpPr>
            <p:spPr bwMode="auto">
              <a:xfrm>
                <a:off x="446" y="3785"/>
                <a:ext cx="123" cy="12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009" name="Oval 85"/>
            <p:cNvSpPr>
              <a:spLocks noChangeArrowheads="1"/>
            </p:cNvSpPr>
            <p:nvPr/>
          </p:nvSpPr>
          <p:spPr bwMode="auto">
            <a:xfrm>
              <a:off x="68" y="3203"/>
              <a:ext cx="1225" cy="998"/>
            </a:xfrm>
            <a:prstGeom prst="ellipse">
              <a:avLst/>
            </a:prstGeom>
            <a:noFill/>
            <a:ln w="19050">
              <a:solidFill>
                <a:srgbClr val="0062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010" name="Freeform 86"/>
            <p:cNvSpPr>
              <a:spLocks/>
            </p:cNvSpPr>
            <p:nvPr/>
          </p:nvSpPr>
          <p:spPr bwMode="auto">
            <a:xfrm>
              <a:off x="68" y="3415"/>
              <a:ext cx="1179" cy="393"/>
            </a:xfrm>
            <a:custGeom>
              <a:avLst/>
              <a:gdLst>
                <a:gd name="T0" fmla="*/ 0 w 1179"/>
                <a:gd name="T1" fmla="*/ 287 h 393"/>
                <a:gd name="T2" fmla="*/ 499 w 1179"/>
                <a:gd name="T3" fmla="*/ 378 h 393"/>
                <a:gd name="T4" fmla="*/ 589 w 1179"/>
                <a:gd name="T5" fmla="*/ 197 h 393"/>
                <a:gd name="T6" fmla="*/ 952 w 1179"/>
                <a:gd name="T7" fmla="*/ 15 h 393"/>
                <a:gd name="T8" fmla="*/ 1179 w 1179"/>
                <a:gd name="T9" fmla="*/ 106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9"/>
                <a:gd name="T16" fmla="*/ 0 h 393"/>
                <a:gd name="T17" fmla="*/ 1179 w 1179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9" h="393">
                  <a:moveTo>
                    <a:pt x="0" y="287"/>
                  </a:moveTo>
                  <a:cubicBezTo>
                    <a:pt x="200" y="340"/>
                    <a:pt x="401" y="393"/>
                    <a:pt x="499" y="378"/>
                  </a:cubicBezTo>
                  <a:cubicBezTo>
                    <a:pt x="597" y="363"/>
                    <a:pt x="514" y="257"/>
                    <a:pt x="589" y="197"/>
                  </a:cubicBezTo>
                  <a:cubicBezTo>
                    <a:pt x="664" y="137"/>
                    <a:pt x="854" y="30"/>
                    <a:pt x="952" y="15"/>
                  </a:cubicBezTo>
                  <a:cubicBezTo>
                    <a:pt x="1050" y="0"/>
                    <a:pt x="1141" y="91"/>
                    <a:pt x="1179" y="106"/>
                  </a:cubicBezTo>
                </a:path>
              </a:pathLst>
            </a:custGeom>
            <a:noFill/>
            <a:ln w="19050" cmpd="sng">
              <a:solidFill>
                <a:srgbClr val="0062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7871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E4D89-CFD6-4D35-A2A5-D074D68AE4B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69087" y="204609"/>
            <a:ext cx="247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EYFS/Y1 examples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55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8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8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8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8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8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4" grpId="0"/>
      <p:bldP spid="189445" grpId="0" animBg="1"/>
      <p:bldP spid="189446" grpId="0" animBg="1"/>
      <p:bldP spid="189447" grpId="0" animBg="1"/>
      <p:bldP spid="189448" grpId="0" animBg="1"/>
      <p:bldP spid="189449" grpId="0" animBg="1"/>
      <p:bldP spid="189450" grpId="0" animBg="1"/>
      <p:bldP spid="189451" grpId="0" animBg="1"/>
      <p:bldP spid="189452" grpId="0" animBg="1"/>
      <p:bldP spid="189453" grpId="0" animBg="1"/>
      <p:bldP spid="189454" grpId="0" animBg="1"/>
      <p:bldP spid="189455" grpId="0" animBg="1"/>
      <p:bldP spid="189456" grpId="0" animBg="1"/>
      <p:bldP spid="189457" grpId="0" animBg="1"/>
      <p:bldP spid="189458" grpId="0" animBg="1"/>
      <p:bldP spid="189459" grpId="0" animBg="1"/>
      <p:bldP spid="189460" grpId="0" animBg="1"/>
      <p:bldP spid="189461" grpId="0" animBg="1"/>
      <p:bldP spid="189462" grpId="0"/>
      <p:bldP spid="189463" grpId="0" animBg="1"/>
      <p:bldP spid="189464" grpId="0" animBg="1"/>
      <p:bldP spid="189465" grpId="0" animBg="1"/>
      <p:bldP spid="189466" grpId="0" animBg="1"/>
      <p:bldP spid="189467" grpId="0"/>
      <p:bldP spid="189468" grpId="0" animBg="1"/>
      <p:bldP spid="189469" grpId="0" animBg="1"/>
      <p:bldP spid="189470" grpId="0" animBg="1"/>
      <p:bldP spid="189471" grpId="0" animBg="1"/>
      <p:bldP spid="189472" grpId="0" animBg="1"/>
      <p:bldP spid="189473" grpId="0" animBg="1"/>
      <p:bldP spid="189474" grpId="0" animBg="1"/>
      <p:bldP spid="189475" grpId="0"/>
      <p:bldP spid="189479" grpId="0"/>
      <p:bldP spid="189499" grpId="0" animBg="1"/>
      <p:bldP spid="189503" grpId="0"/>
      <p:bldP spid="1895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548680"/>
            <a:ext cx="5832475" cy="711200"/>
          </a:xfrm>
        </p:spPr>
        <p:txBody>
          <a:bodyPr/>
          <a:lstStyle/>
          <a:p>
            <a:r>
              <a:rPr lang="en-GB" altLang="en-US" sz="3600" dirty="0" smtClean="0">
                <a:ea typeface="MS PGothic" pitchFamily="34" charset="-128"/>
              </a:rPr>
              <a:t>Models for subtraction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401638" y="1412875"/>
            <a:ext cx="6160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Counting back on a number </a:t>
            </a:r>
            <a:r>
              <a:rPr lang="en-GB" altLang="en-US" sz="2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line        12-5</a:t>
            </a:r>
            <a:endParaRPr lang="en-GB" altLang="en-US" sz="2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17513" y="3979863"/>
            <a:ext cx="588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Finding the difference on a number line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6725" y="2924175"/>
            <a:ext cx="6337300" cy="357188"/>
            <a:chOff x="294" y="1298"/>
            <a:chExt cx="3992" cy="225"/>
          </a:xfrm>
        </p:grpSpPr>
        <p:sp>
          <p:nvSpPr>
            <p:cNvPr id="42038" name="Line 6"/>
            <p:cNvSpPr>
              <a:spLocks noChangeShapeType="1"/>
            </p:cNvSpPr>
            <p:nvPr/>
          </p:nvSpPr>
          <p:spPr bwMode="auto">
            <a:xfrm flipV="1">
              <a:off x="294" y="1342"/>
              <a:ext cx="3992" cy="2"/>
            </a:xfrm>
            <a:prstGeom prst="line">
              <a:avLst/>
            </a:prstGeom>
            <a:noFill/>
            <a:ln w="28575">
              <a:solidFill>
                <a:srgbClr val="0062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42039" name="Group 7"/>
            <p:cNvGrpSpPr>
              <a:grpSpLocks/>
            </p:cNvGrpSpPr>
            <p:nvPr/>
          </p:nvGrpSpPr>
          <p:grpSpPr bwMode="auto">
            <a:xfrm>
              <a:off x="2699" y="1298"/>
              <a:ext cx="226" cy="225"/>
              <a:chOff x="431" y="3974"/>
              <a:chExt cx="136" cy="225"/>
            </a:xfrm>
          </p:grpSpPr>
          <p:sp>
            <p:nvSpPr>
              <p:cNvPr id="42043" name="Line 8"/>
              <p:cNvSpPr>
                <a:spLocks noChangeShapeType="1"/>
              </p:cNvSpPr>
              <p:nvPr/>
            </p:nvSpPr>
            <p:spPr bwMode="auto">
              <a:xfrm>
                <a:off x="476" y="3974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62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044" name="Text Box 9"/>
              <p:cNvSpPr txBox="1">
                <a:spLocks noChangeArrowheads="1"/>
              </p:cNvSpPr>
              <p:nvPr/>
            </p:nvSpPr>
            <p:spPr bwMode="auto">
              <a:xfrm>
                <a:off x="431" y="4065"/>
                <a:ext cx="1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400" b="1">
                    <a:solidFill>
                      <a:srgbClr val="00628C"/>
                    </a:solidFill>
                    <a:ea typeface="ヒラギノ角ゴ Pro W3"/>
                    <a:cs typeface="ヒラギノ角ゴ Pro W3"/>
                  </a:rPr>
                  <a:t> 12</a:t>
                </a:r>
              </a:p>
            </p:txBody>
          </p:sp>
        </p:grpSp>
        <p:grpSp>
          <p:nvGrpSpPr>
            <p:cNvPr id="42040" name="Group 10"/>
            <p:cNvGrpSpPr>
              <a:grpSpLocks/>
            </p:cNvGrpSpPr>
            <p:nvPr/>
          </p:nvGrpSpPr>
          <p:grpSpPr bwMode="auto">
            <a:xfrm>
              <a:off x="521" y="1298"/>
              <a:ext cx="136" cy="225"/>
              <a:chOff x="431" y="3974"/>
              <a:chExt cx="136" cy="225"/>
            </a:xfrm>
          </p:grpSpPr>
          <p:sp>
            <p:nvSpPr>
              <p:cNvPr id="42041" name="Line 11"/>
              <p:cNvSpPr>
                <a:spLocks noChangeShapeType="1"/>
              </p:cNvSpPr>
              <p:nvPr/>
            </p:nvSpPr>
            <p:spPr bwMode="auto">
              <a:xfrm>
                <a:off x="476" y="3974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62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042" name="Text Box 12"/>
              <p:cNvSpPr txBox="1">
                <a:spLocks noChangeArrowheads="1"/>
              </p:cNvSpPr>
              <p:nvPr/>
            </p:nvSpPr>
            <p:spPr bwMode="auto">
              <a:xfrm>
                <a:off x="431" y="4065"/>
                <a:ext cx="1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400" b="1">
                    <a:solidFill>
                      <a:srgbClr val="00628C"/>
                    </a:solidFill>
                    <a:ea typeface="ヒラギノ角ゴ Pro W3"/>
                    <a:cs typeface="ヒラギノ角ゴ Pro W3"/>
                  </a:rPr>
                  <a:t> 0</a:t>
                </a:r>
              </a:p>
            </p:txBody>
          </p: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916238" y="2347913"/>
            <a:ext cx="1511300" cy="504825"/>
            <a:chOff x="1837" y="935"/>
            <a:chExt cx="952" cy="318"/>
          </a:xfrm>
        </p:grpSpPr>
        <p:sp>
          <p:nvSpPr>
            <p:cNvPr id="42036" name="Freeform 14"/>
            <p:cNvSpPr>
              <a:spLocks/>
            </p:cNvSpPr>
            <p:nvPr/>
          </p:nvSpPr>
          <p:spPr bwMode="auto">
            <a:xfrm>
              <a:off x="1837" y="1162"/>
              <a:ext cx="952" cy="91"/>
            </a:xfrm>
            <a:custGeom>
              <a:avLst/>
              <a:gdLst>
                <a:gd name="T0" fmla="*/ 0 w 589"/>
                <a:gd name="T1" fmla="*/ 9265 h 73"/>
                <a:gd name="T2" fmla="*/ 10524061 w 589"/>
                <a:gd name="T3" fmla="*/ 0 h 73"/>
                <a:gd name="T4" fmla="*/ 22785398 w 589"/>
                <a:gd name="T5" fmla="*/ 9265 h 73"/>
                <a:gd name="T6" fmla="*/ 0 60000 65536"/>
                <a:gd name="T7" fmla="*/ 0 60000 65536"/>
                <a:gd name="T8" fmla="*/ 0 60000 65536"/>
                <a:gd name="T9" fmla="*/ 0 w 589"/>
                <a:gd name="T10" fmla="*/ 0 h 73"/>
                <a:gd name="T11" fmla="*/ 589 w 589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9" h="73">
                  <a:moveTo>
                    <a:pt x="0" y="73"/>
                  </a:moveTo>
                  <a:cubicBezTo>
                    <a:pt x="87" y="36"/>
                    <a:pt x="174" y="0"/>
                    <a:pt x="272" y="0"/>
                  </a:cubicBezTo>
                  <a:cubicBezTo>
                    <a:pt x="370" y="0"/>
                    <a:pt x="536" y="61"/>
                    <a:pt x="589" y="73"/>
                  </a:cubicBezTo>
                </a:path>
              </a:pathLst>
            </a:custGeom>
            <a:noFill/>
            <a:ln w="57150" cap="flat" cmpd="sng">
              <a:solidFill>
                <a:srgbClr val="00628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37" name="Text Box 15"/>
            <p:cNvSpPr txBox="1">
              <a:spLocks noChangeArrowheads="1"/>
            </p:cNvSpPr>
            <p:nvPr/>
          </p:nvSpPr>
          <p:spPr bwMode="auto">
            <a:xfrm>
              <a:off x="2109" y="935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- 5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3213" y="2924175"/>
            <a:ext cx="215900" cy="357188"/>
            <a:chOff x="431" y="3974"/>
            <a:chExt cx="136" cy="225"/>
          </a:xfrm>
        </p:grpSpPr>
        <p:sp>
          <p:nvSpPr>
            <p:cNvPr id="42034" name="Line 17"/>
            <p:cNvSpPr>
              <a:spLocks noChangeShapeType="1"/>
            </p:cNvSpPr>
            <p:nvPr/>
          </p:nvSpPr>
          <p:spPr bwMode="auto">
            <a:xfrm>
              <a:off x="476" y="3974"/>
              <a:ext cx="0" cy="91"/>
            </a:xfrm>
            <a:prstGeom prst="line">
              <a:avLst/>
            </a:prstGeom>
            <a:noFill/>
            <a:ln w="28575">
              <a:solidFill>
                <a:srgbClr val="0062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35" name="Text Box 18"/>
            <p:cNvSpPr txBox="1">
              <a:spLocks noChangeArrowheads="1"/>
            </p:cNvSpPr>
            <p:nvPr/>
          </p:nvSpPr>
          <p:spPr bwMode="auto">
            <a:xfrm>
              <a:off x="431" y="4065"/>
              <a:ext cx="1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 7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594350" y="2347913"/>
            <a:ext cx="2952750" cy="1081087"/>
            <a:chOff x="2991" y="2073"/>
            <a:chExt cx="1860" cy="862"/>
          </a:xfrm>
        </p:grpSpPr>
        <p:sp>
          <p:nvSpPr>
            <p:cNvPr id="42032" name="Rectangle 20"/>
            <p:cNvSpPr>
              <a:spLocks noChangeArrowheads="1"/>
            </p:cNvSpPr>
            <p:nvPr/>
          </p:nvSpPr>
          <p:spPr bwMode="auto">
            <a:xfrm>
              <a:off x="2991" y="2073"/>
              <a:ext cx="1860" cy="862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628C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240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2033" name="Text Box 21"/>
            <p:cNvSpPr txBox="1">
              <a:spLocks noChangeArrowheads="1"/>
            </p:cNvSpPr>
            <p:nvPr/>
          </p:nvSpPr>
          <p:spPr bwMode="auto">
            <a:xfrm>
              <a:off x="2991" y="2204"/>
              <a:ext cx="1826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Number line helps to stop 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‘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counting all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’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.</a:t>
              </a:r>
              <a:endParaRPr lang="en-GB" altLang="en-US" sz="2000" b="1">
                <a:solidFill>
                  <a:srgbClr val="00628C"/>
                </a:solidFill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292725" y="2205038"/>
            <a:ext cx="3600450" cy="1323975"/>
            <a:chOff x="3469" y="2568"/>
            <a:chExt cx="1860" cy="1316"/>
          </a:xfrm>
        </p:grpSpPr>
        <p:sp>
          <p:nvSpPr>
            <p:cNvPr id="42030" name="Rectangle 23"/>
            <p:cNvSpPr>
              <a:spLocks noChangeArrowheads="1"/>
            </p:cNvSpPr>
            <p:nvPr/>
          </p:nvSpPr>
          <p:spPr bwMode="auto">
            <a:xfrm>
              <a:off x="3469" y="2568"/>
              <a:ext cx="1860" cy="1316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628C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240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2031" name="Text Box 24"/>
            <p:cNvSpPr txBox="1">
              <a:spLocks noChangeArrowheads="1"/>
            </p:cNvSpPr>
            <p:nvPr/>
          </p:nvSpPr>
          <p:spPr bwMode="auto">
            <a:xfrm>
              <a:off x="3503" y="2568"/>
              <a:ext cx="1826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Knowledge of place value and number bonds can support more efficient calculating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284663" y="5237163"/>
            <a:ext cx="358775" cy="357187"/>
            <a:chOff x="2699" y="2525"/>
            <a:chExt cx="226" cy="225"/>
          </a:xfrm>
        </p:grpSpPr>
        <p:sp>
          <p:nvSpPr>
            <p:cNvPr id="42028" name="Line 26"/>
            <p:cNvSpPr>
              <a:spLocks noChangeShapeType="1"/>
            </p:cNvSpPr>
            <p:nvPr/>
          </p:nvSpPr>
          <p:spPr bwMode="auto">
            <a:xfrm>
              <a:off x="2774" y="2525"/>
              <a:ext cx="0" cy="91"/>
            </a:xfrm>
            <a:prstGeom prst="line">
              <a:avLst/>
            </a:prstGeom>
            <a:noFill/>
            <a:ln w="28575">
              <a:solidFill>
                <a:srgbClr val="0062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29" name="Text Box 27"/>
            <p:cNvSpPr txBox="1">
              <a:spLocks noChangeArrowheads="1"/>
            </p:cNvSpPr>
            <p:nvPr/>
          </p:nvSpPr>
          <p:spPr bwMode="auto">
            <a:xfrm>
              <a:off x="2699" y="2616"/>
              <a:ext cx="22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 12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466725" y="5237163"/>
            <a:ext cx="6337300" cy="357187"/>
            <a:chOff x="294" y="2525"/>
            <a:chExt cx="3992" cy="225"/>
          </a:xfrm>
        </p:grpSpPr>
        <p:sp>
          <p:nvSpPr>
            <p:cNvPr id="42024" name="Line 29"/>
            <p:cNvSpPr>
              <a:spLocks noChangeShapeType="1"/>
            </p:cNvSpPr>
            <p:nvPr/>
          </p:nvSpPr>
          <p:spPr bwMode="auto">
            <a:xfrm flipV="1">
              <a:off x="294" y="2566"/>
              <a:ext cx="3992" cy="2"/>
            </a:xfrm>
            <a:prstGeom prst="line">
              <a:avLst/>
            </a:prstGeom>
            <a:noFill/>
            <a:ln w="28575">
              <a:solidFill>
                <a:srgbClr val="0062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42025" name="Group 30"/>
            <p:cNvGrpSpPr>
              <a:grpSpLocks/>
            </p:cNvGrpSpPr>
            <p:nvPr/>
          </p:nvGrpSpPr>
          <p:grpSpPr bwMode="auto">
            <a:xfrm>
              <a:off x="521" y="2525"/>
              <a:ext cx="136" cy="225"/>
              <a:chOff x="521" y="2525"/>
              <a:chExt cx="136" cy="225"/>
            </a:xfrm>
          </p:grpSpPr>
          <p:sp>
            <p:nvSpPr>
              <p:cNvPr id="42026" name="Line 31"/>
              <p:cNvSpPr>
                <a:spLocks noChangeShapeType="1"/>
              </p:cNvSpPr>
              <p:nvPr/>
            </p:nvSpPr>
            <p:spPr bwMode="auto">
              <a:xfrm>
                <a:off x="566" y="2525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62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027" name="Text Box 32"/>
              <p:cNvSpPr txBox="1">
                <a:spLocks noChangeArrowheads="1"/>
              </p:cNvSpPr>
              <p:nvPr/>
            </p:nvSpPr>
            <p:spPr bwMode="auto">
              <a:xfrm>
                <a:off x="521" y="2616"/>
                <a:ext cx="1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400" b="1">
                    <a:solidFill>
                      <a:srgbClr val="00628C"/>
                    </a:solidFill>
                    <a:ea typeface="ヒラギノ角ゴ Pro W3"/>
                    <a:cs typeface="ヒラギノ角ゴ Pro W3"/>
                  </a:rPr>
                  <a:t> 0</a:t>
                </a:r>
              </a:p>
            </p:txBody>
          </p: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266950" y="5237163"/>
            <a:ext cx="215900" cy="357187"/>
            <a:chOff x="431" y="3974"/>
            <a:chExt cx="136" cy="225"/>
          </a:xfrm>
        </p:grpSpPr>
        <p:sp>
          <p:nvSpPr>
            <p:cNvPr id="42022" name="Line 34"/>
            <p:cNvSpPr>
              <a:spLocks noChangeShapeType="1"/>
            </p:cNvSpPr>
            <p:nvPr/>
          </p:nvSpPr>
          <p:spPr bwMode="auto">
            <a:xfrm>
              <a:off x="476" y="3974"/>
              <a:ext cx="0" cy="91"/>
            </a:xfrm>
            <a:prstGeom prst="line">
              <a:avLst/>
            </a:prstGeom>
            <a:noFill/>
            <a:ln w="28575">
              <a:solidFill>
                <a:srgbClr val="0062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23" name="Text Box 35"/>
            <p:cNvSpPr txBox="1">
              <a:spLocks noChangeArrowheads="1"/>
            </p:cNvSpPr>
            <p:nvPr/>
          </p:nvSpPr>
          <p:spPr bwMode="auto">
            <a:xfrm>
              <a:off x="431" y="4065"/>
              <a:ext cx="1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 5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2339975" y="4797425"/>
            <a:ext cx="2087563" cy="366713"/>
            <a:chOff x="1474" y="2247"/>
            <a:chExt cx="1315" cy="231"/>
          </a:xfrm>
        </p:grpSpPr>
        <p:sp>
          <p:nvSpPr>
            <p:cNvPr id="42020" name="Line 37"/>
            <p:cNvSpPr>
              <a:spLocks noChangeShapeType="1"/>
            </p:cNvSpPr>
            <p:nvPr/>
          </p:nvSpPr>
          <p:spPr bwMode="auto">
            <a:xfrm>
              <a:off x="1474" y="2447"/>
              <a:ext cx="13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21" name="Text Box 38"/>
            <p:cNvSpPr txBox="1">
              <a:spLocks noChangeArrowheads="1"/>
            </p:cNvSpPr>
            <p:nvPr/>
          </p:nvSpPr>
          <p:spPr bwMode="auto">
            <a:xfrm>
              <a:off x="1973" y="224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7</a:t>
              </a: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5292725" y="4705350"/>
            <a:ext cx="3600450" cy="1323975"/>
            <a:chOff x="3469" y="2568"/>
            <a:chExt cx="1860" cy="1316"/>
          </a:xfrm>
        </p:grpSpPr>
        <p:sp>
          <p:nvSpPr>
            <p:cNvPr id="42018" name="Rectangle 40"/>
            <p:cNvSpPr>
              <a:spLocks noChangeArrowheads="1"/>
            </p:cNvSpPr>
            <p:nvPr/>
          </p:nvSpPr>
          <p:spPr bwMode="auto">
            <a:xfrm>
              <a:off x="3469" y="2568"/>
              <a:ext cx="1860" cy="1316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628C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240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2019" name="Text Box 41"/>
            <p:cNvSpPr txBox="1">
              <a:spLocks noChangeArrowheads="1"/>
            </p:cNvSpPr>
            <p:nvPr/>
          </p:nvSpPr>
          <p:spPr bwMode="auto">
            <a:xfrm>
              <a:off x="3503" y="2568"/>
              <a:ext cx="1826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en-US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Useful when two numbers are 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‘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close together</a:t>
              </a:r>
              <a:r>
                <a:rPr lang="ja-JP" altLang="en-GB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’</a:t>
              </a:r>
              <a:r>
                <a:rPr lang="en-GB" altLang="ja-JP" sz="20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, use of number bonds and place value can help.</a:t>
              </a:r>
              <a:endParaRPr lang="en-GB" altLang="en-US" sz="2000" b="1">
                <a:solidFill>
                  <a:srgbClr val="00628C"/>
                </a:solidFill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2339975" y="5360988"/>
            <a:ext cx="1368425" cy="304800"/>
            <a:chOff x="1837" y="1752"/>
            <a:chExt cx="862" cy="192"/>
          </a:xfrm>
        </p:grpSpPr>
        <p:sp>
          <p:nvSpPr>
            <p:cNvPr id="42016" name="Text Box 43"/>
            <p:cNvSpPr txBox="1">
              <a:spLocks noChangeArrowheads="1"/>
            </p:cNvSpPr>
            <p:nvPr/>
          </p:nvSpPr>
          <p:spPr bwMode="auto">
            <a:xfrm>
              <a:off x="2210" y="1752"/>
              <a:ext cx="2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b="1">
                  <a:solidFill>
                    <a:srgbClr val="9900CC"/>
                  </a:solidFill>
                  <a:ea typeface="ヒラギノ角ゴ Pro W3"/>
                  <a:cs typeface="ヒラギノ角ゴ Pro W3"/>
                </a:rPr>
                <a:t>5</a:t>
              </a:r>
            </a:p>
          </p:txBody>
        </p:sp>
        <p:sp>
          <p:nvSpPr>
            <p:cNvPr id="42017" name="Line 44"/>
            <p:cNvSpPr>
              <a:spLocks noChangeShapeType="1"/>
            </p:cNvSpPr>
            <p:nvPr/>
          </p:nvSpPr>
          <p:spPr bwMode="auto">
            <a:xfrm>
              <a:off x="1837" y="1797"/>
              <a:ext cx="862" cy="0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3779838" y="5360988"/>
            <a:ext cx="576262" cy="304800"/>
            <a:chOff x="2744" y="1752"/>
            <a:chExt cx="363" cy="192"/>
          </a:xfrm>
        </p:grpSpPr>
        <p:sp>
          <p:nvSpPr>
            <p:cNvPr id="42014" name="Line 46"/>
            <p:cNvSpPr>
              <a:spLocks noChangeShapeType="1"/>
            </p:cNvSpPr>
            <p:nvPr/>
          </p:nvSpPr>
          <p:spPr bwMode="auto">
            <a:xfrm>
              <a:off x="2744" y="1797"/>
              <a:ext cx="363" cy="0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15" name="Text Box 47"/>
            <p:cNvSpPr txBox="1">
              <a:spLocks noChangeArrowheads="1"/>
            </p:cNvSpPr>
            <p:nvPr/>
          </p:nvSpPr>
          <p:spPr bwMode="auto">
            <a:xfrm>
              <a:off x="2845" y="1752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b="1">
                  <a:solidFill>
                    <a:srgbClr val="9900CC"/>
                  </a:solidFill>
                  <a:ea typeface="ヒラギノ角ゴ Pro W3"/>
                  <a:cs typeface="ヒラギノ角ゴ Pro W3"/>
                </a:rPr>
                <a:t>2</a:t>
              </a:r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3563938" y="5237163"/>
            <a:ext cx="358775" cy="357187"/>
            <a:chOff x="2336" y="1706"/>
            <a:chExt cx="226" cy="225"/>
          </a:xfrm>
        </p:grpSpPr>
        <p:sp>
          <p:nvSpPr>
            <p:cNvPr id="42012" name="Line 49"/>
            <p:cNvSpPr>
              <a:spLocks noChangeShapeType="1"/>
            </p:cNvSpPr>
            <p:nvPr/>
          </p:nvSpPr>
          <p:spPr bwMode="auto">
            <a:xfrm>
              <a:off x="2411" y="1706"/>
              <a:ext cx="0" cy="91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13" name="Text Box 50"/>
            <p:cNvSpPr txBox="1">
              <a:spLocks noChangeArrowheads="1"/>
            </p:cNvSpPr>
            <p:nvPr/>
          </p:nvSpPr>
          <p:spPr bwMode="auto">
            <a:xfrm>
              <a:off x="2336" y="1797"/>
              <a:ext cx="22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 b="1">
                  <a:solidFill>
                    <a:srgbClr val="9900CC"/>
                  </a:solidFill>
                  <a:ea typeface="ヒラギノ角ゴ Pro W3"/>
                  <a:cs typeface="ヒラギノ角ゴ Pro W3"/>
                </a:rPr>
                <a:t> 10</a:t>
              </a:r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3781425" y="2997200"/>
            <a:ext cx="358775" cy="357188"/>
            <a:chOff x="2427" y="2296"/>
            <a:chExt cx="226" cy="225"/>
          </a:xfrm>
        </p:grpSpPr>
        <p:sp>
          <p:nvSpPr>
            <p:cNvPr id="42010" name="Line 52"/>
            <p:cNvSpPr>
              <a:spLocks noChangeShapeType="1"/>
            </p:cNvSpPr>
            <p:nvPr/>
          </p:nvSpPr>
          <p:spPr bwMode="auto">
            <a:xfrm>
              <a:off x="2502" y="2296"/>
              <a:ext cx="0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11" name="Text Box 53"/>
            <p:cNvSpPr txBox="1">
              <a:spLocks noChangeArrowheads="1"/>
            </p:cNvSpPr>
            <p:nvPr/>
          </p:nvSpPr>
          <p:spPr bwMode="auto">
            <a:xfrm>
              <a:off x="2427" y="2387"/>
              <a:ext cx="22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 b="1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 </a:t>
              </a:r>
              <a:r>
                <a:rPr lang="en-GB" altLang="en-US" sz="1400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10</a:t>
              </a:r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3922713" y="3070225"/>
            <a:ext cx="504825" cy="358775"/>
            <a:chOff x="2472" y="2159"/>
            <a:chExt cx="318" cy="226"/>
          </a:xfrm>
        </p:grpSpPr>
        <p:sp>
          <p:nvSpPr>
            <p:cNvPr id="42008" name="Text Box 55"/>
            <p:cNvSpPr txBox="1">
              <a:spLocks noChangeArrowheads="1"/>
            </p:cNvSpPr>
            <p:nvPr/>
          </p:nvSpPr>
          <p:spPr bwMode="auto">
            <a:xfrm>
              <a:off x="2517" y="2193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-2</a:t>
              </a:r>
            </a:p>
          </p:txBody>
        </p:sp>
        <p:sp>
          <p:nvSpPr>
            <p:cNvPr id="42009" name="Freeform 56"/>
            <p:cNvSpPr>
              <a:spLocks/>
            </p:cNvSpPr>
            <p:nvPr/>
          </p:nvSpPr>
          <p:spPr bwMode="auto">
            <a:xfrm flipV="1">
              <a:off x="2472" y="2159"/>
              <a:ext cx="318" cy="46"/>
            </a:xfrm>
            <a:custGeom>
              <a:avLst/>
              <a:gdLst>
                <a:gd name="T0" fmla="*/ 0 w 589"/>
                <a:gd name="T1" fmla="*/ 1 h 73"/>
                <a:gd name="T2" fmla="*/ 1 w 589"/>
                <a:gd name="T3" fmla="*/ 0 h 73"/>
                <a:gd name="T4" fmla="*/ 1 w 589"/>
                <a:gd name="T5" fmla="*/ 1 h 73"/>
                <a:gd name="T6" fmla="*/ 0 60000 65536"/>
                <a:gd name="T7" fmla="*/ 0 60000 65536"/>
                <a:gd name="T8" fmla="*/ 0 60000 65536"/>
                <a:gd name="T9" fmla="*/ 0 w 589"/>
                <a:gd name="T10" fmla="*/ 0 h 73"/>
                <a:gd name="T11" fmla="*/ 589 w 589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9" h="73">
                  <a:moveTo>
                    <a:pt x="0" y="73"/>
                  </a:moveTo>
                  <a:cubicBezTo>
                    <a:pt x="87" y="36"/>
                    <a:pt x="174" y="0"/>
                    <a:pt x="272" y="0"/>
                  </a:cubicBezTo>
                  <a:cubicBezTo>
                    <a:pt x="370" y="0"/>
                    <a:pt x="536" y="61"/>
                    <a:pt x="589" y="7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2916238" y="3070225"/>
            <a:ext cx="936625" cy="358775"/>
            <a:chOff x="1882" y="2159"/>
            <a:chExt cx="590" cy="226"/>
          </a:xfrm>
        </p:grpSpPr>
        <p:sp>
          <p:nvSpPr>
            <p:cNvPr id="42006" name="Freeform 58"/>
            <p:cNvSpPr>
              <a:spLocks/>
            </p:cNvSpPr>
            <p:nvPr/>
          </p:nvSpPr>
          <p:spPr bwMode="auto">
            <a:xfrm flipV="1">
              <a:off x="1882" y="2159"/>
              <a:ext cx="590" cy="44"/>
            </a:xfrm>
            <a:custGeom>
              <a:avLst/>
              <a:gdLst>
                <a:gd name="T0" fmla="*/ 0 w 589"/>
                <a:gd name="T1" fmla="*/ 1 h 73"/>
                <a:gd name="T2" fmla="*/ 272 w 589"/>
                <a:gd name="T3" fmla="*/ 0 h 73"/>
                <a:gd name="T4" fmla="*/ 611 w 589"/>
                <a:gd name="T5" fmla="*/ 1 h 73"/>
                <a:gd name="T6" fmla="*/ 0 60000 65536"/>
                <a:gd name="T7" fmla="*/ 0 60000 65536"/>
                <a:gd name="T8" fmla="*/ 0 60000 65536"/>
                <a:gd name="T9" fmla="*/ 0 w 589"/>
                <a:gd name="T10" fmla="*/ 0 h 73"/>
                <a:gd name="T11" fmla="*/ 589 w 589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9" h="73">
                  <a:moveTo>
                    <a:pt x="0" y="73"/>
                  </a:moveTo>
                  <a:cubicBezTo>
                    <a:pt x="87" y="36"/>
                    <a:pt x="174" y="0"/>
                    <a:pt x="272" y="0"/>
                  </a:cubicBezTo>
                  <a:cubicBezTo>
                    <a:pt x="370" y="0"/>
                    <a:pt x="536" y="61"/>
                    <a:pt x="589" y="7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07" name="Text Box 59"/>
            <p:cNvSpPr txBox="1">
              <a:spLocks noChangeArrowheads="1"/>
            </p:cNvSpPr>
            <p:nvPr/>
          </p:nvSpPr>
          <p:spPr bwMode="auto">
            <a:xfrm>
              <a:off x="2063" y="2193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b="1">
                  <a:solidFill>
                    <a:srgbClr val="FF0000"/>
                  </a:solidFill>
                  <a:ea typeface="ヒラギノ角ゴ Pro W3"/>
                  <a:cs typeface="ヒラギノ角ゴ Pro W3"/>
                </a:rPr>
                <a:t>-3</a:t>
              </a:r>
            </a:p>
          </p:txBody>
        </p:sp>
      </p:grpSp>
      <p:sp>
        <p:nvSpPr>
          <p:cNvPr id="78869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2F128-64D1-4530-9DDD-127BFD4313C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76256" y="204609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Y2 examples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24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/>
      <p:bldP spid="1904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ChangeArrowheads="1"/>
          </p:cNvSpPr>
          <p:nvPr/>
        </p:nvSpPr>
        <p:spPr bwMode="auto">
          <a:xfrm>
            <a:off x="5867400" y="2565400"/>
            <a:ext cx="185738" cy="185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52227" name="Group 36"/>
          <p:cNvGrpSpPr>
            <a:grpSpLocks/>
          </p:cNvGrpSpPr>
          <p:nvPr/>
        </p:nvGrpSpPr>
        <p:grpSpPr bwMode="auto">
          <a:xfrm rot="6316896">
            <a:off x="2294732" y="3258344"/>
            <a:ext cx="1862137" cy="187325"/>
            <a:chOff x="340" y="3702"/>
            <a:chExt cx="907" cy="91"/>
          </a:xfrm>
        </p:grpSpPr>
        <p:sp>
          <p:nvSpPr>
            <p:cNvPr id="52318" name="Rectangle 37"/>
            <p:cNvSpPr>
              <a:spLocks noChangeArrowheads="1"/>
            </p:cNvSpPr>
            <p:nvPr/>
          </p:nvSpPr>
          <p:spPr bwMode="auto">
            <a:xfrm>
              <a:off x="340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19" name="Rectangle 38"/>
            <p:cNvSpPr>
              <a:spLocks noChangeArrowheads="1"/>
            </p:cNvSpPr>
            <p:nvPr/>
          </p:nvSpPr>
          <p:spPr bwMode="auto">
            <a:xfrm>
              <a:off x="431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20" name="Rectangle 39"/>
            <p:cNvSpPr>
              <a:spLocks noChangeArrowheads="1"/>
            </p:cNvSpPr>
            <p:nvPr/>
          </p:nvSpPr>
          <p:spPr bwMode="auto">
            <a:xfrm>
              <a:off x="521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21" name="Rectangle 40"/>
            <p:cNvSpPr>
              <a:spLocks noChangeArrowheads="1"/>
            </p:cNvSpPr>
            <p:nvPr/>
          </p:nvSpPr>
          <p:spPr bwMode="auto">
            <a:xfrm>
              <a:off x="612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22" name="Rectangle 41"/>
            <p:cNvSpPr>
              <a:spLocks noChangeArrowheads="1"/>
            </p:cNvSpPr>
            <p:nvPr/>
          </p:nvSpPr>
          <p:spPr bwMode="auto">
            <a:xfrm>
              <a:off x="703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23" name="Rectangle 42"/>
            <p:cNvSpPr>
              <a:spLocks noChangeArrowheads="1"/>
            </p:cNvSpPr>
            <p:nvPr/>
          </p:nvSpPr>
          <p:spPr bwMode="auto">
            <a:xfrm>
              <a:off x="793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24" name="Rectangle 43"/>
            <p:cNvSpPr>
              <a:spLocks noChangeArrowheads="1"/>
            </p:cNvSpPr>
            <p:nvPr/>
          </p:nvSpPr>
          <p:spPr bwMode="auto">
            <a:xfrm>
              <a:off x="884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25" name="Rectangle 44"/>
            <p:cNvSpPr>
              <a:spLocks noChangeArrowheads="1"/>
            </p:cNvSpPr>
            <p:nvPr/>
          </p:nvSpPr>
          <p:spPr bwMode="auto">
            <a:xfrm>
              <a:off x="975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26" name="Rectangle 45"/>
            <p:cNvSpPr>
              <a:spLocks noChangeArrowheads="1"/>
            </p:cNvSpPr>
            <p:nvPr/>
          </p:nvSpPr>
          <p:spPr bwMode="auto">
            <a:xfrm>
              <a:off x="1066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27" name="Rectangle 46"/>
            <p:cNvSpPr>
              <a:spLocks noChangeArrowheads="1"/>
            </p:cNvSpPr>
            <p:nvPr/>
          </p:nvSpPr>
          <p:spPr bwMode="auto">
            <a:xfrm>
              <a:off x="1156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228" name="Group 47"/>
          <p:cNvGrpSpPr>
            <a:grpSpLocks/>
          </p:cNvGrpSpPr>
          <p:nvPr/>
        </p:nvGrpSpPr>
        <p:grpSpPr bwMode="auto">
          <a:xfrm rot="6316896">
            <a:off x="2828132" y="2712244"/>
            <a:ext cx="1862137" cy="187325"/>
            <a:chOff x="340" y="3702"/>
            <a:chExt cx="907" cy="91"/>
          </a:xfrm>
        </p:grpSpPr>
        <p:sp>
          <p:nvSpPr>
            <p:cNvPr id="52308" name="Rectangle 48"/>
            <p:cNvSpPr>
              <a:spLocks noChangeArrowheads="1"/>
            </p:cNvSpPr>
            <p:nvPr/>
          </p:nvSpPr>
          <p:spPr bwMode="auto">
            <a:xfrm>
              <a:off x="340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09" name="Rectangle 49"/>
            <p:cNvSpPr>
              <a:spLocks noChangeArrowheads="1"/>
            </p:cNvSpPr>
            <p:nvPr/>
          </p:nvSpPr>
          <p:spPr bwMode="auto">
            <a:xfrm>
              <a:off x="431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10" name="Rectangle 50"/>
            <p:cNvSpPr>
              <a:spLocks noChangeArrowheads="1"/>
            </p:cNvSpPr>
            <p:nvPr/>
          </p:nvSpPr>
          <p:spPr bwMode="auto">
            <a:xfrm>
              <a:off x="521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11" name="Rectangle 51"/>
            <p:cNvSpPr>
              <a:spLocks noChangeArrowheads="1"/>
            </p:cNvSpPr>
            <p:nvPr/>
          </p:nvSpPr>
          <p:spPr bwMode="auto">
            <a:xfrm>
              <a:off x="612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12" name="Rectangle 52"/>
            <p:cNvSpPr>
              <a:spLocks noChangeArrowheads="1"/>
            </p:cNvSpPr>
            <p:nvPr/>
          </p:nvSpPr>
          <p:spPr bwMode="auto">
            <a:xfrm>
              <a:off x="703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13" name="Rectangle 53"/>
            <p:cNvSpPr>
              <a:spLocks noChangeArrowheads="1"/>
            </p:cNvSpPr>
            <p:nvPr/>
          </p:nvSpPr>
          <p:spPr bwMode="auto">
            <a:xfrm>
              <a:off x="793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14" name="Rectangle 54"/>
            <p:cNvSpPr>
              <a:spLocks noChangeArrowheads="1"/>
            </p:cNvSpPr>
            <p:nvPr/>
          </p:nvSpPr>
          <p:spPr bwMode="auto">
            <a:xfrm>
              <a:off x="884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15" name="Rectangle 55"/>
            <p:cNvSpPr>
              <a:spLocks noChangeArrowheads="1"/>
            </p:cNvSpPr>
            <p:nvPr/>
          </p:nvSpPr>
          <p:spPr bwMode="auto">
            <a:xfrm>
              <a:off x="975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16" name="Rectangle 56"/>
            <p:cNvSpPr>
              <a:spLocks noChangeArrowheads="1"/>
            </p:cNvSpPr>
            <p:nvPr/>
          </p:nvSpPr>
          <p:spPr bwMode="auto">
            <a:xfrm>
              <a:off x="1066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17" name="Rectangle 57"/>
            <p:cNvSpPr>
              <a:spLocks noChangeArrowheads="1"/>
            </p:cNvSpPr>
            <p:nvPr/>
          </p:nvSpPr>
          <p:spPr bwMode="auto">
            <a:xfrm>
              <a:off x="1156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 rot="6316896">
            <a:off x="4094957" y="3545681"/>
            <a:ext cx="1862138" cy="187325"/>
            <a:chOff x="340" y="3702"/>
            <a:chExt cx="907" cy="91"/>
          </a:xfrm>
        </p:grpSpPr>
        <p:sp>
          <p:nvSpPr>
            <p:cNvPr id="52298" name="Rectangle 59"/>
            <p:cNvSpPr>
              <a:spLocks noChangeArrowheads="1"/>
            </p:cNvSpPr>
            <p:nvPr/>
          </p:nvSpPr>
          <p:spPr bwMode="auto">
            <a:xfrm>
              <a:off x="340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299" name="Rectangle 60"/>
            <p:cNvSpPr>
              <a:spLocks noChangeArrowheads="1"/>
            </p:cNvSpPr>
            <p:nvPr/>
          </p:nvSpPr>
          <p:spPr bwMode="auto">
            <a:xfrm>
              <a:off x="431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00" name="Rectangle 61"/>
            <p:cNvSpPr>
              <a:spLocks noChangeArrowheads="1"/>
            </p:cNvSpPr>
            <p:nvPr/>
          </p:nvSpPr>
          <p:spPr bwMode="auto">
            <a:xfrm>
              <a:off x="521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01" name="Rectangle 62"/>
            <p:cNvSpPr>
              <a:spLocks noChangeArrowheads="1"/>
            </p:cNvSpPr>
            <p:nvPr/>
          </p:nvSpPr>
          <p:spPr bwMode="auto">
            <a:xfrm>
              <a:off x="612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02" name="Rectangle 63"/>
            <p:cNvSpPr>
              <a:spLocks noChangeArrowheads="1"/>
            </p:cNvSpPr>
            <p:nvPr/>
          </p:nvSpPr>
          <p:spPr bwMode="auto">
            <a:xfrm>
              <a:off x="703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03" name="Rectangle 64"/>
            <p:cNvSpPr>
              <a:spLocks noChangeArrowheads="1"/>
            </p:cNvSpPr>
            <p:nvPr/>
          </p:nvSpPr>
          <p:spPr bwMode="auto">
            <a:xfrm>
              <a:off x="793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04" name="Rectangle 65"/>
            <p:cNvSpPr>
              <a:spLocks noChangeArrowheads="1"/>
            </p:cNvSpPr>
            <p:nvPr/>
          </p:nvSpPr>
          <p:spPr bwMode="auto">
            <a:xfrm>
              <a:off x="884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05" name="Rectangle 66"/>
            <p:cNvSpPr>
              <a:spLocks noChangeArrowheads="1"/>
            </p:cNvSpPr>
            <p:nvPr/>
          </p:nvSpPr>
          <p:spPr bwMode="auto">
            <a:xfrm>
              <a:off x="975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06" name="Rectangle 67"/>
            <p:cNvSpPr>
              <a:spLocks noChangeArrowheads="1"/>
            </p:cNvSpPr>
            <p:nvPr/>
          </p:nvSpPr>
          <p:spPr bwMode="auto">
            <a:xfrm>
              <a:off x="1066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307" name="Rectangle 68"/>
            <p:cNvSpPr>
              <a:spLocks noChangeArrowheads="1"/>
            </p:cNvSpPr>
            <p:nvPr/>
          </p:nvSpPr>
          <p:spPr bwMode="auto">
            <a:xfrm>
              <a:off x="1156" y="3702"/>
              <a:ext cx="9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779838" y="1947863"/>
            <a:ext cx="1195387" cy="2479675"/>
            <a:chOff x="3779838" y="1947863"/>
            <a:chExt cx="1195387" cy="2479675"/>
          </a:xfrm>
        </p:grpSpPr>
        <p:grpSp>
          <p:nvGrpSpPr>
            <p:cNvPr id="52254" name="Group 2"/>
            <p:cNvGrpSpPr>
              <a:grpSpLocks/>
            </p:cNvGrpSpPr>
            <p:nvPr/>
          </p:nvGrpSpPr>
          <p:grpSpPr bwMode="auto">
            <a:xfrm rot="6316896">
              <a:off x="3332957" y="2785269"/>
              <a:ext cx="1862137" cy="187325"/>
              <a:chOff x="340" y="3702"/>
              <a:chExt cx="907" cy="91"/>
            </a:xfrm>
          </p:grpSpPr>
          <p:sp>
            <p:nvSpPr>
              <p:cNvPr id="52288" name="Rectangle 3"/>
              <p:cNvSpPr>
                <a:spLocks noChangeArrowheads="1"/>
              </p:cNvSpPr>
              <p:nvPr/>
            </p:nvSpPr>
            <p:spPr bwMode="auto">
              <a:xfrm>
                <a:off x="340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9" name="Rectangle 4"/>
              <p:cNvSpPr>
                <a:spLocks noChangeArrowheads="1"/>
              </p:cNvSpPr>
              <p:nvPr/>
            </p:nvSpPr>
            <p:spPr bwMode="auto">
              <a:xfrm>
                <a:off x="431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0" name="Rectangle 5"/>
              <p:cNvSpPr>
                <a:spLocks noChangeArrowheads="1"/>
              </p:cNvSpPr>
              <p:nvPr/>
            </p:nvSpPr>
            <p:spPr bwMode="auto">
              <a:xfrm>
                <a:off x="521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1" name="Rectangle 6"/>
              <p:cNvSpPr>
                <a:spLocks noChangeArrowheads="1"/>
              </p:cNvSpPr>
              <p:nvPr/>
            </p:nvSpPr>
            <p:spPr bwMode="auto">
              <a:xfrm>
                <a:off x="612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2" name="Rectangle 7"/>
              <p:cNvSpPr>
                <a:spLocks noChangeArrowheads="1"/>
              </p:cNvSpPr>
              <p:nvPr/>
            </p:nvSpPr>
            <p:spPr bwMode="auto">
              <a:xfrm>
                <a:off x="703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3" name="Rectangle 8"/>
              <p:cNvSpPr>
                <a:spLocks noChangeArrowheads="1"/>
              </p:cNvSpPr>
              <p:nvPr/>
            </p:nvSpPr>
            <p:spPr bwMode="auto">
              <a:xfrm>
                <a:off x="793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4" name="Rectangle 9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5" name="Rectangle 10"/>
              <p:cNvSpPr>
                <a:spLocks noChangeArrowheads="1"/>
              </p:cNvSpPr>
              <p:nvPr/>
            </p:nvSpPr>
            <p:spPr bwMode="auto">
              <a:xfrm>
                <a:off x="975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6" name="Rectangle 11"/>
              <p:cNvSpPr>
                <a:spLocks noChangeArrowheads="1"/>
              </p:cNvSpPr>
              <p:nvPr/>
            </p:nvSpPr>
            <p:spPr bwMode="auto">
              <a:xfrm>
                <a:off x="1066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97" name="Rectangle 12"/>
              <p:cNvSpPr>
                <a:spLocks noChangeArrowheads="1"/>
              </p:cNvSpPr>
              <p:nvPr/>
            </p:nvSpPr>
            <p:spPr bwMode="auto">
              <a:xfrm>
                <a:off x="1156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255" name="Group 14"/>
            <p:cNvGrpSpPr>
              <a:grpSpLocks/>
            </p:cNvGrpSpPr>
            <p:nvPr/>
          </p:nvGrpSpPr>
          <p:grpSpPr bwMode="auto">
            <a:xfrm rot="6316896">
              <a:off x="2942432" y="3329781"/>
              <a:ext cx="1862138" cy="187325"/>
              <a:chOff x="340" y="3702"/>
              <a:chExt cx="907" cy="91"/>
            </a:xfrm>
          </p:grpSpPr>
          <p:sp>
            <p:nvSpPr>
              <p:cNvPr id="52278" name="Rectangle 15"/>
              <p:cNvSpPr>
                <a:spLocks noChangeArrowheads="1"/>
              </p:cNvSpPr>
              <p:nvPr/>
            </p:nvSpPr>
            <p:spPr bwMode="auto">
              <a:xfrm>
                <a:off x="340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9" name="Rectangle 16"/>
              <p:cNvSpPr>
                <a:spLocks noChangeArrowheads="1"/>
              </p:cNvSpPr>
              <p:nvPr/>
            </p:nvSpPr>
            <p:spPr bwMode="auto">
              <a:xfrm>
                <a:off x="431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0" name="Rectangle 17"/>
              <p:cNvSpPr>
                <a:spLocks noChangeArrowheads="1"/>
              </p:cNvSpPr>
              <p:nvPr/>
            </p:nvSpPr>
            <p:spPr bwMode="auto">
              <a:xfrm>
                <a:off x="521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1" name="Rectangle 18"/>
              <p:cNvSpPr>
                <a:spLocks noChangeArrowheads="1"/>
              </p:cNvSpPr>
              <p:nvPr/>
            </p:nvSpPr>
            <p:spPr bwMode="auto">
              <a:xfrm>
                <a:off x="612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2" name="Rectangle 19"/>
              <p:cNvSpPr>
                <a:spLocks noChangeArrowheads="1"/>
              </p:cNvSpPr>
              <p:nvPr/>
            </p:nvSpPr>
            <p:spPr bwMode="auto">
              <a:xfrm>
                <a:off x="703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3" name="Rectangle 20"/>
              <p:cNvSpPr>
                <a:spLocks noChangeArrowheads="1"/>
              </p:cNvSpPr>
              <p:nvPr/>
            </p:nvSpPr>
            <p:spPr bwMode="auto">
              <a:xfrm>
                <a:off x="793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4" name="Rectangle 21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5" name="Rectangle 22"/>
              <p:cNvSpPr>
                <a:spLocks noChangeArrowheads="1"/>
              </p:cNvSpPr>
              <p:nvPr/>
            </p:nvSpPr>
            <p:spPr bwMode="auto">
              <a:xfrm>
                <a:off x="975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6" name="Rectangle 23"/>
              <p:cNvSpPr>
                <a:spLocks noChangeArrowheads="1"/>
              </p:cNvSpPr>
              <p:nvPr/>
            </p:nvSpPr>
            <p:spPr bwMode="auto">
              <a:xfrm>
                <a:off x="1066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87" name="Rectangle 24"/>
              <p:cNvSpPr>
                <a:spLocks noChangeArrowheads="1"/>
              </p:cNvSpPr>
              <p:nvPr/>
            </p:nvSpPr>
            <p:spPr bwMode="auto">
              <a:xfrm>
                <a:off x="1156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256" name="Group 25"/>
            <p:cNvGrpSpPr>
              <a:grpSpLocks/>
            </p:cNvGrpSpPr>
            <p:nvPr/>
          </p:nvGrpSpPr>
          <p:grpSpPr bwMode="auto">
            <a:xfrm rot="6316896">
              <a:off x="3950494" y="2897981"/>
              <a:ext cx="1862138" cy="187325"/>
              <a:chOff x="340" y="3702"/>
              <a:chExt cx="907" cy="91"/>
            </a:xfrm>
          </p:grpSpPr>
          <p:sp>
            <p:nvSpPr>
              <p:cNvPr id="52268" name="Rectangle 26"/>
              <p:cNvSpPr>
                <a:spLocks noChangeArrowheads="1"/>
              </p:cNvSpPr>
              <p:nvPr/>
            </p:nvSpPr>
            <p:spPr bwMode="auto">
              <a:xfrm>
                <a:off x="340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9" name="Rectangle 27"/>
              <p:cNvSpPr>
                <a:spLocks noChangeArrowheads="1"/>
              </p:cNvSpPr>
              <p:nvPr/>
            </p:nvSpPr>
            <p:spPr bwMode="auto">
              <a:xfrm>
                <a:off x="431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0" name="Rectangle 28"/>
              <p:cNvSpPr>
                <a:spLocks noChangeArrowheads="1"/>
              </p:cNvSpPr>
              <p:nvPr/>
            </p:nvSpPr>
            <p:spPr bwMode="auto">
              <a:xfrm>
                <a:off x="521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1" name="Rectangle 29"/>
              <p:cNvSpPr>
                <a:spLocks noChangeArrowheads="1"/>
              </p:cNvSpPr>
              <p:nvPr/>
            </p:nvSpPr>
            <p:spPr bwMode="auto">
              <a:xfrm>
                <a:off x="612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2" name="Rectangle 30"/>
              <p:cNvSpPr>
                <a:spLocks noChangeArrowheads="1"/>
              </p:cNvSpPr>
              <p:nvPr/>
            </p:nvSpPr>
            <p:spPr bwMode="auto">
              <a:xfrm>
                <a:off x="703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3" name="Rectangle 31"/>
              <p:cNvSpPr>
                <a:spLocks noChangeArrowheads="1"/>
              </p:cNvSpPr>
              <p:nvPr/>
            </p:nvSpPr>
            <p:spPr bwMode="auto">
              <a:xfrm>
                <a:off x="793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4" name="Rectangle 32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5" name="Rectangle 33"/>
              <p:cNvSpPr>
                <a:spLocks noChangeArrowheads="1"/>
              </p:cNvSpPr>
              <p:nvPr/>
            </p:nvSpPr>
            <p:spPr bwMode="auto">
              <a:xfrm>
                <a:off x="975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6" name="Rectangle 34"/>
              <p:cNvSpPr>
                <a:spLocks noChangeArrowheads="1"/>
              </p:cNvSpPr>
              <p:nvPr/>
            </p:nvSpPr>
            <p:spPr bwMode="auto">
              <a:xfrm>
                <a:off x="1066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7" name="Rectangle 35"/>
              <p:cNvSpPr>
                <a:spLocks noChangeArrowheads="1"/>
              </p:cNvSpPr>
              <p:nvPr/>
            </p:nvSpPr>
            <p:spPr bwMode="auto">
              <a:xfrm>
                <a:off x="1156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257" name="Group 69"/>
            <p:cNvGrpSpPr>
              <a:grpSpLocks/>
            </p:cNvGrpSpPr>
            <p:nvPr/>
          </p:nvGrpSpPr>
          <p:grpSpPr bwMode="auto">
            <a:xfrm rot="6316896">
              <a:off x="3447257" y="3402806"/>
              <a:ext cx="1862138" cy="187325"/>
              <a:chOff x="340" y="3702"/>
              <a:chExt cx="907" cy="91"/>
            </a:xfrm>
          </p:grpSpPr>
          <p:sp>
            <p:nvSpPr>
              <p:cNvPr id="52258" name="Rectangle 70"/>
              <p:cNvSpPr>
                <a:spLocks noChangeArrowheads="1"/>
              </p:cNvSpPr>
              <p:nvPr/>
            </p:nvSpPr>
            <p:spPr bwMode="auto">
              <a:xfrm>
                <a:off x="340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59" name="Rectangle 71"/>
              <p:cNvSpPr>
                <a:spLocks noChangeArrowheads="1"/>
              </p:cNvSpPr>
              <p:nvPr/>
            </p:nvSpPr>
            <p:spPr bwMode="auto">
              <a:xfrm>
                <a:off x="431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0" name="Rectangle 72"/>
              <p:cNvSpPr>
                <a:spLocks noChangeArrowheads="1"/>
              </p:cNvSpPr>
              <p:nvPr/>
            </p:nvSpPr>
            <p:spPr bwMode="auto">
              <a:xfrm>
                <a:off x="521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1" name="Rectangle 73"/>
              <p:cNvSpPr>
                <a:spLocks noChangeArrowheads="1"/>
              </p:cNvSpPr>
              <p:nvPr/>
            </p:nvSpPr>
            <p:spPr bwMode="auto">
              <a:xfrm>
                <a:off x="612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2" name="Rectangle 74"/>
              <p:cNvSpPr>
                <a:spLocks noChangeArrowheads="1"/>
              </p:cNvSpPr>
              <p:nvPr/>
            </p:nvSpPr>
            <p:spPr bwMode="auto">
              <a:xfrm>
                <a:off x="703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3" name="Rectangle 75"/>
              <p:cNvSpPr>
                <a:spLocks noChangeArrowheads="1"/>
              </p:cNvSpPr>
              <p:nvPr/>
            </p:nvSpPr>
            <p:spPr bwMode="auto">
              <a:xfrm>
                <a:off x="793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4" name="Rectangle 76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5" name="Rectangle 77"/>
              <p:cNvSpPr>
                <a:spLocks noChangeArrowheads="1"/>
              </p:cNvSpPr>
              <p:nvPr/>
            </p:nvSpPr>
            <p:spPr bwMode="auto">
              <a:xfrm>
                <a:off x="975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6" name="Rectangle 78"/>
              <p:cNvSpPr>
                <a:spLocks noChangeArrowheads="1"/>
              </p:cNvSpPr>
              <p:nvPr/>
            </p:nvSpPr>
            <p:spPr bwMode="auto">
              <a:xfrm>
                <a:off x="1066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7" name="Rectangle 79"/>
              <p:cNvSpPr>
                <a:spLocks noChangeArrowheads="1"/>
              </p:cNvSpPr>
              <p:nvPr/>
            </p:nvSpPr>
            <p:spPr bwMode="auto">
              <a:xfrm>
                <a:off x="1156" y="3702"/>
                <a:ext cx="91" cy="9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2231" name="Text Box 80"/>
          <p:cNvSpPr txBox="1">
            <a:spLocks noChangeArrowheads="1"/>
          </p:cNvSpPr>
          <p:nvPr/>
        </p:nvSpPr>
        <p:spPr bwMode="auto">
          <a:xfrm>
            <a:off x="755650" y="1916113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solidFill>
                  <a:srgbClr val="00628C"/>
                </a:solidFill>
                <a:ea typeface="ヒラギノ角ゴ Pro W3"/>
                <a:cs typeface="ヒラギノ角ゴ Pro W3"/>
              </a:rPr>
              <a:t>72 - 47</a:t>
            </a:r>
          </a:p>
        </p:txBody>
      </p:sp>
      <p:sp>
        <p:nvSpPr>
          <p:cNvPr id="79883" name="Rectangle 81"/>
          <p:cNvSpPr>
            <a:spLocks noChangeArrowheads="1"/>
          </p:cNvSpPr>
          <p:nvPr/>
        </p:nvSpPr>
        <p:spPr bwMode="auto">
          <a:xfrm>
            <a:off x="5867400" y="3284538"/>
            <a:ext cx="185738" cy="185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6572" name="Rectangle 2"/>
          <p:cNvSpPr>
            <a:spLocks noChangeArrowheads="1"/>
          </p:cNvSpPr>
          <p:nvPr/>
        </p:nvSpPr>
        <p:spPr bwMode="auto">
          <a:xfrm>
            <a:off x="2035176" y="188913"/>
            <a:ext cx="4234816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sz="3200" b="1" dirty="0">
                <a:solidFill>
                  <a:srgbClr val="00628C"/>
                </a:solidFill>
              </a:rPr>
              <a:t>More than single digits?</a:t>
            </a:r>
          </a:p>
        </p:txBody>
      </p:sp>
      <p:sp>
        <p:nvSpPr>
          <p:cNvPr id="79885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F540C-F0CA-48E5-BA91-C46C94B6AD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89725" y="2336800"/>
            <a:ext cx="228600" cy="458788"/>
            <a:chOff x="6689769" y="2336493"/>
            <a:chExt cx="228209" cy="458641"/>
          </a:xfrm>
        </p:grpSpPr>
        <p:sp>
          <p:nvSpPr>
            <p:cNvPr id="52252" name="Rectangle 13"/>
            <p:cNvSpPr>
              <a:spLocks noChangeArrowheads="1"/>
            </p:cNvSpPr>
            <p:nvPr/>
          </p:nvSpPr>
          <p:spPr bwMode="auto">
            <a:xfrm>
              <a:off x="6689769" y="2609396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253" name="Rectangle 13"/>
            <p:cNvSpPr>
              <a:spLocks noChangeArrowheads="1"/>
            </p:cNvSpPr>
            <p:nvPr/>
          </p:nvSpPr>
          <p:spPr bwMode="auto">
            <a:xfrm>
              <a:off x="6732240" y="2336493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6572250" y="2870200"/>
            <a:ext cx="227013" cy="458788"/>
            <a:chOff x="6689769" y="2336493"/>
            <a:chExt cx="228209" cy="458641"/>
          </a:xfrm>
        </p:grpSpPr>
        <p:sp>
          <p:nvSpPr>
            <p:cNvPr id="52250" name="Rectangle 13"/>
            <p:cNvSpPr>
              <a:spLocks noChangeArrowheads="1"/>
            </p:cNvSpPr>
            <p:nvPr/>
          </p:nvSpPr>
          <p:spPr bwMode="auto">
            <a:xfrm>
              <a:off x="6689769" y="2609396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251" name="Rectangle 13"/>
            <p:cNvSpPr>
              <a:spLocks noChangeArrowheads="1"/>
            </p:cNvSpPr>
            <p:nvPr/>
          </p:nvSpPr>
          <p:spPr bwMode="auto">
            <a:xfrm>
              <a:off x="6732240" y="2336493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6461125" y="3405188"/>
            <a:ext cx="228600" cy="458787"/>
            <a:chOff x="6689769" y="2336493"/>
            <a:chExt cx="228209" cy="458641"/>
          </a:xfrm>
        </p:grpSpPr>
        <p:sp>
          <p:nvSpPr>
            <p:cNvPr id="52248" name="Rectangle 13"/>
            <p:cNvSpPr>
              <a:spLocks noChangeArrowheads="1"/>
            </p:cNvSpPr>
            <p:nvPr/>
          </p:nvSpPr>
          <p:spPr bwMode="auto">
            <a:xfrm>
              <a:off x="6689769" y="2609396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249" name="Rectangle 13"/>
            <p:cNvSpPr>
              <a:spLocks noChangeArrowheads="1"/>
            </p:cNvSpPr>
            <p:nvPr/>
          </p:nvSpPr>
          <p:spPr bwMode="auto">
            <a:xfrm>
              <a:off x="6732240" y="2336493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6326188" y="3956050"/>
            <a:ext cx="228600" cy="458788"/>
            <a:chOff x="6689769" y="2336493"/>
            <a:chExt cx="228209" cy="458641"/>
          </a:xfrm>
        </p:grpSpPr>
        <p:sp>
          <p:nvSpPr>
            <p:cNvPr id="52246" name="Rectangle 13"/>
            <p:cNvSpPr>
              <a:spLocks noChangeArrowheads="1"/>
            </p:cNvSpPr>
            <p:nvPr/>
          </p:nvSpPr>
          <p:spPr bwMode="auto">
            <a:xfrm>
              <a:off x="6689769" y="2609396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247" name="Rectangle 13"/>
            <p:cNvSpPr>
              <a:spLocks noChangeArrowheads="1"/>
            </p:cNvSpPr>
            <p:nvPr/>
          </p:nvSpPr>
          <p:spPr bwMode="auto">
            <a:xfrm>
              <a:off x="6732240" y="2336493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6176963" y="4494213"/>
            <a:ext cx="228600" cy="458787"/>
            <a:chOff x="6689769" y="2336493"/>
            <a:chExt cx="228209" cy="458641"/>
          </a:xfrm>
        </p:grpSpPr>
        <p:sp>
          <p:nvSpPr>
            <p:cNvPr id="52244" name="Rectangle 13"/>
            <p:cNvSpPr>
              <a:spLocks noChangeArrowheads="1"/>
            </p:cNvSpPr>
            <p:nvPr/>
          </p:nvSpPr>
          <p:spPr bwMode="auto">
            <a:xfrm>
              <a:off x="6689769" y="2609396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2245" name="Rectangle 13"/>
            <p:cNvSpPr>
              <a:spLocks noChangeArrowheads="1"/>
            </p:cNvSpPr>
            <p:nvPr/>
          </p:nvSpPr>
          <p:spPr bwMode="auto">
            <a:xfrm>
              <a:off x="6732240" y="2336493"/>
              <a:ext cx="185738" cy="1857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0" name="Group 81"/>
          <p:cNvGrpSpPr>
            <a:grpSpLocks/>
          </p:cNvGrpSpPr>
          <p:nvPr/>
        </p:nvGrpSpPr>
        <p:grpSpPr bwMode="auto">
          <a:xfrm>
            <a:off x="6664325" y="4900613"/>
            <a:ext cx="2286000" cy="1700212"/>
            <a:chOff x="3901" y="2903"/>
            <a:chExt cx="1678" cy="1190"/>
          </a:xfrm>
        </p:grpSpPr>
        <p:sp>
          <p:nvSpPr>
            <p:cNvPr id="52241" name="Text Box 82"/>
            <p:cNvSpPr txBox="1">
              <a:spLocks noChangeArrowheads="1"/>
            </p:cNvSpPr>
            <p:nvPr/>
          </p:nvSpPr>
          <p:spPr bwMode="auto">
            <a:xfrm>
              <a:off x="3901" y="2903"/>
              <a:ext cx="1678" cy="1190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rgbClr val="00628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This is now </a:t>
              </a:r>
              <a:r>
                <a:rPr lang="ja-JP" altLang="en-GB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“</a:t>
              </a:r>
              <a:r>
                <a:rPr lang="en-GB" altLang="ja-JP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Sixty-twelve</a:t>
              </a:r>
              <a:r>
                <a:rPr lang="ja-JP" altLang="en-GB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”</a:t>
              </a:r>
              <a:endParaRPr lang="en-GB" altLang="ja-JP">
                <a:solidFill>
                  <a:srgbClr val="00628C"/>
                </a:solidFill>
                <a:ea typeface="ヒラギノ角ゴ Pro W3"/>
                <a:cs typeface="ヒラギノ角ゴ Pro W3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altLang="en-US" sz="4000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7 </a:t>
              </a:r>
              <a:r>
                <a:rPr lang="en-GB" altLang="en-US" sz="3200" baseline="66000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1</a:t>
              </a:r>
              <a:r>
                <a:rPr lang="en-GB" altLang="en-US" sz="4000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52242" name="Line 83"/>
            <p:cNvSpPr>
              <a:spLocks noChangeShapeType="1"/>
            </p:cNvSpPr>
            <p:nvPr/>
          </p:nvSpPr>
          <p:spPr bwMode="auto">
            <a:xfrm flipH="1">
              <a:off x="4377" y="3606"/>
              <a:ext cx="318" cy="272"/>
            </a:xfrm>
            <a:prstGeom prst="line">
              <a:avLst/>
            </a:prstGeom>
            <a:noFill/>
            <a:ln w="28575">
              <a:solidFill>
                <a:srgbClr val="0062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243" name="Text Box 84"/>
            <p:cNvSpPr txBox="1">
              <a:spLocks noChangeArrowheads="1"/>
            </p:cNvSpPr>
            <p:nvPr/>
          </p:nvSpPr>
          <p:spPr bwMode="auto">
            <a:xfrm>
              <a:off x="4287" y="3459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400">
                  <a:solidFill>
                    <a:srgbClr val="00628C"/>
                  </a:solidFill>
                  <a:ea typeface="ヒラギノ角ゴ Pro W3"/>
                  <a:cs typeface="ヒラギノ角ゴ Pro W3"/>
                </a:rPr>
                <a:t>6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512245" y="204609"/>
            <a:ext cx="263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Y2/Y3/Y4 examples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87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75486E-6 L 0.17084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2886E-6 L -0.25434 0.297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14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62 L -0.24132 0.234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16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21554E-7 L -0.23576 0.225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12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1526E-7 L -0.22743 0.220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110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5708E-6 L -0.25417 0.269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13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 animBg="1"/>
      <p:bldP spid="7988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688"/>
            <a:ext cx="870515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477497"/>
            <a:ext cx="8784976" cy="646331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19050">
            <a:solidFill>
              <a:sysClr val="windowText" lastClr="000000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Variation</a:t>
            </a:r>
            <a:endParaRPr kumimoji="0" lang="en-GB" sz="36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89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403494" y="321905"/>
            <a:ext cx="4483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Our Calculation Policy </a:t>
            </a:r>
            <a:endParaRPr lang="en-GB" altLang="en-US" sz="3600" b="1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1208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you would like to find out more…</a:t>
            </a:r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21919" r="17557" b="8680"/>
          <a:stretch/>
        </p:blipFill>
        <p:spPr bwMode="auto">
          <a:xfrm>
            <a:off x="374322" y="968236"/>
            <a:ext cx="8541751" cy="50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t="26802" r="56389" b="20251"/>
          <a:stretch/>
        </p:blipFill>
        <p:spPr bwMode="auto">
          <a:xfrm>
            <a:off x="251520" y="2620588"/>
            <a:ext cx="3507287" cy="387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005163" y="1535306"/>
            <a:ext cx="766637" cy="272940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4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077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The Answer is only the </a:t>
            </a:r>
            <a:br>
              <a:rPr lang="en-GB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70C0"/>
                </a:solidFill>
                <a:cs typeface="Arial" panose="020B0604020202020204" pitchFamily="34" charset="0"/>
              </a:rPr>
              <a:t>beginning………..</a:t>
            </a:r>
            <a:endParaRPr lang="en-GB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916832"/>
            <a:ext cx="8892480" cy="266429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 smtClean="0">
                <a:solidFill>
                  <a:srgbClr val="0070C0"/>
                </a:solidFill>
                <a:cs typeface="Arial" panose="020B0604020202020204" pitchFamily="34" charset="0"/>
              </a:rPr>
              <a:t>The teacher presents a maths problem and then asks:</a:t>
            </a:r>
          </a:p>
          <a:p>
            <a:pPr marL="0" indent="0">
              <a:buFont typeface="Arial" charset="0"/>
              <a:buNone/>
              <a:defRPr/>
            </a:pPr>
            <a:endParaRPr lang="en-GB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GB" b="1" dirty="0" smtClean="0">
                <a:solidFill>
                  <a:srgbClr val="0070C0"/>
                </a:solidFill>
                <a:cs typeface="Arial" panose="020B0604020202020204" pitchFamily="34" charset="0"/>
              </a:rPr>
              <a:t>Describe</a:t>
            </a:r>
            <a:r>
              <a:rPr lang="en-GB" dirty="0" smtClean="0">
                <a:solidFill>
                  <a:srgbClr val="0070C0"/>
                </a:solidFill>
                <a:cs typeface="Arial" panose="020B0604020202020204" pitchFamily="34" charset="0"/>
              </a:rPr>
              <a:t> the method/procedure you used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GB" b="1" dirty="0" smtClean="0">
                <a:solidFill>
                  <a:srgbClr val="0070C0"/>
                </a:solidFill>
                <a:cs typeface="Arial" panose="020B0604020202020204" pitchFamily="34" charset="0"/>
              </a:rPr>
              <a:t>Why</a:t>
            </a:r>
            <a:r>
              <a:rPr lang="en-GB" dirty="0" smtClean="0">
                <a:solidFill>
                  <a:srgbClr val="0070C0"/>
                </a:solidFill>
                <a:cs typeface="Arial" panose="020B0604020202020204" pitchFamily="34" charset="0"/>
              </a:rPr>
              <a:t> does the method work, what relationships are involved, what generalities or rules can we glean?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GB" b="1" dirty="0">
                <a:solidFill>
                  <a:srgbClr val="0070C0"/>
                </a:solidFill>
                <a:cs typeface="Arial" panose="020B0604020202020204" pitchFamily="34" charset="0"/>
              </a:rPr>
              <a:t>What</a:t>
            </a:r>
            <a:r>
              <a:rPr lang="en-GB" dirty="0">
                <a:solidFill>
                  <a:srgbClr val="0070C0"/>
                </a:solidFill>
                <a:cs typeface="Arial" panose="020B0604020202020204" pitchFamily="34" charset="0"/>
              </a:rPr>
              <a:t> is the answer?</a:t>
            </a:r>
          </a:p>
          <a:p>
            <a:pPr marL="0" indent="0">
              <a:buNone/>
              <a:defRPr/>
            </a:pPr>
            <a:endParaRPr lang="en-GB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GB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GB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77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287" y="1348800"/>
            <a:ext cx="89217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Questioning</a:t>
            </a:r>
          </a:p>
          <a:p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This </a:t>
            </a:r>
            <a:r>
              <a:rPr lang="en-GB" sz="3200" dirty="0">
                <a:solidFill>
                  <a:srgbClr val="0070C0"/>
                </a:solidFill>
                <a:cs typeface="Arial" panose="020B0604020202020204" pitchFamily="34" charset="0"/>
              </a:rPr>
              <a:t>can be done simply by asking children to explain how they worked out a calculation or solved a problem, and to compare </a:t>
            </a:r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different methods.</a:t>
            </a:r>
          </a:p>
          <a:p>
            <a:endParaRPr lang="en-GB" sz="32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Fluency Drive </a:t>
            </a:r>
          </a:p>
          <a:p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Support your child with their:</a:t>
            </a:r>
          </a:p>
          <a:p>
            <a:pPr lvl="1"/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-Number bonds;</a:t>
            </a:r>
          </a:p>
          <a:p>
            <a:pPr lvl="1"/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-</a:t>
            </a:r>
            <a:r>
              <a:rPr lang="en-GB" sz="3200" dirty="0">
                <a:solidFill>
                  <a:srgbClr val="0070C0"/>
                </a:solidFill>
                <a:cs typeface="Arial" panose="020B0604020202020204" pitchFamily="34" charset="0"/>
              </a:rPr>
              <a:t>M</a:t>
            </a:r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ultiplication and division facts; </a:t>
            </a:r>
          </a:p>
          <a:p>
            <a:pPr lvl="1"/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-</a:t>
            </a:r>
            <a:r>
              <a:rPr lang="en-GB" sz="3200" dirty="0">
                <a:solidFill>
                  <a:srgbClr val="0070C0"/>
                </a:solidFill>
                <a:cs typeface="Arial" panose="020B0604020202020204" pitchFamily="34" charset="0"/>
              </a:rPr>
              <a:t>I</a:t>
            </a:r>
            <a:r>
              <a:rPr lang="en-GB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nverses.    </a:t>
            </a:r>
          </a:p>
          <a:p>
            <a:endParaRPr lang="en-GB" sz="3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65240" y="476672"/>
            <a:ext cx="4680521" cy="62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How can you help?</a:t>
            </a:r>
            <a:endParaRPr lang="en-GB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04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48626" y="1710937"/>
            <a:ext cx="2743854" cy="113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Multiplication Facts – 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nd of Year 4</a:t>
            </a:r>
          </a:p>
          <a:p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5 minute online activity</a:t>
            </a:r>
          </a:p>
          <a:p>
            <a:endParaRPr lang="en-GB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1242"/>
            <a:ext cx="9144000" cy="15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multiplication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72" y="1147564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549138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12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 rot="2190821">
            <a:off x="7492108" y="624026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Fluency Drive</a:t>
            </a:r>
            <a:endParaRPr lang="en-GB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79712" y="476672"/>
            <a:ext cx="4680521" cy="62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How can you help?</a:t>
            </a:r>
            <a:endParaRPr lang="en-GB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55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37830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870" y="6206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75656" y="636077"/>
            <a:ext cx="6062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Primary Mastery Specialists </a:t>
            </a:r>
            <a:endParaRPr lang="en-GB" sz="40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159" y="1628800"/>
            <a:ext cx="7472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0070C0"/>
                </a:solidFill>
              </a:rPr>
              <a:t>Supporting other schools in their Maths teaching.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0070C0"/>
                </a:solidFill>
              </a:rPr>
              <a:t>Advise on teaching strategies through a mastery based approach.  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07504" y="620688"/>
            <a:ext cx="8568952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buNone/>
            </a:pP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for </a:t>
            </a:r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parents!</a:t>
            </a:r>
          </a:p>
          <a:p>
            <a:pPr fontAlgn="base">
              <a:buNone/>
            </a:pP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None/>
            </a:pPr>
            <a:r>
              <a:rPr lang="en-GB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Be positive about maths. Try not to say things like "I can’t do maths" or "I hated maths at school" - your child may start to think like that themselves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fontAlgn="base">
              <a:buNone/>
            </a:pPr>
            <a:endParaRPr lang="en-GB" sz="24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buNone/>
            </a:pPr>
            <a:r>
              <a:rPr lang="en-GB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Point out the maths in everyday life. Include your child in activities involving numbers and measuring, such as shopping, cooking and travelling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8" name="Picture 4" descr="Image result for maths tim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030">
            <a:off x="599904" y="52708"/>
            <a:ext cx="1612875" cy="15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ths mon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086">
            <a:off x="6383319" y="191663"/>
            <a:ext cx="2537992" cy="14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ths measu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7340"/>
            <a:ext cx="2664296" cy="23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4797152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en-GB" sz="2400" b="1" dirty="0">
                <a:solidFill>
                  <a:srgbClr val="0070C0"/>
                </a:solidFill>
                <a:cs typeface="Arial" panose="020B0604020202020204" pitchFamily="34" charset="0"/>
              </a:rPr>
              <a:t>Praise your child for effort rather </a:t>
            </a:r>
            <a:r>
              <a:rPr lang="en-GB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than </a:t>
            </a:r>
            <a:r>
              <a:rPr lang="en-GB" sz="2400" b="1" dirty="0">
                <a:solidFill>
                  <a:srgbClr val="0070C0"/>
                </a:solidFill>
                <a:cs typeface="Arial" panose="020B0604020202020204" pitchFamily="34" charset="0"/>
              </a:rPr>
              <a:t>for being "clever". This </a:t>
            </a:r>
            <a:r>
              <a:rPr lang="en-GB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shows them </a:t>
            </a:r>
            <a:r>
              <a:rPr lang="en-GB" sz="2400" b="1" dirty="0">
                <a:solidFill>
                  <a:srgbClr val="0070C0"/>
                </a:solidFill>
                <a:cs typeface="Arial" panose="020B0604020202020204" pitchFamily="34" charset="0"/>
              </a:rPr>
              <a:t>that by working hard they </a:t>
            </a:r>
            <a:r>
              <a:rPr lang="en-GB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can </a:t>
            </a:r>
            <a:r>
              <a:rPr lang="en-GB" sz="2400" b="1" dirty="0">
                <a:solidFill>
                  <a:srgbClr val="0070C0"/>
                </a:solidFill>
                <a:cs typeface="Arial" panose="020B0604020202020204" pitchFamily="34" charset="0"/>
              </a:rPr>
              <a:t>always improve.</a:t>
            </a:r>
          </a:p>
        </p:txBody>
      </p:sp>
    </p:spTree>
    <p:extLst>
      <p:ext uri="{BB962C8B-B14F-4D97-AF65-F5344CB8AC3E}">
        <p14:creationId xmlns:p14="http://schemas.microsoft.com/office/powerpoint/2010/main" val="2557434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35504" y="1484784"/>
            <a:ext cx="8568952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buNone/>
            </a:pPr>
            <a:r>
              <a:rPr lang="en-GB" sz="5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Any Questions?</a:t>
            </a:r>
          </a:p>
          <a:p>
            <a:pPr fontAlgn="base">
              <a:buNone/>
            </a:pP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Teacher\Pictures\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19" y="2708920"/>
            <a:ext cx="305772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17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13" y="2853019"/>
            <a:ext cx="8915399" cy="39624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class interactive teaching with active learning tasks. Real life challenges. 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set structure that flows through each part of the lesson-exploring potential misconceptions along the way.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occurs.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ability to reason about a concept and make connections. </a:t>
            </a: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613" y="1283276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longer time is spent on one idea, small steps in learning leading to depth.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teacher questioning is used to challenge thinking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077200" cy="11430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70C0"/>
                </a:solidFill>
                <a:cs typeface="Arial" pitchFamily="34" charset="0"/>
              </a:rPr>
              <a:t>Achieving Mastery</a:t>
            </a:r>
          </a:p>
        </p:txBody>
      </p:sp>
    </p:spTree>
    <p:extLst>
      <p:ext uri="{BB962C8B-B14F-4D97-AF65-F5344CB8AC3E}">
        <p14:creationId xmlns:p14="http://schemas.microsoft.com/office/powerpoint/2010/main" val="366689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Table 148"/>
          <p:cNvGraphicFramePr/>
          <p:nvPr>
            <p:extLst>
              <p:ext uri="{D42A27DB-BD31-4B8C-83A1-F6EECF244321}">
                <p14:modId xmlns:p14="http://schemas.microsoft.com/office/powerpoint/2010/main" val="201993487"/>
              </p:ext>
            </p:extLst>
          </p:nvPr>
        </p:nvGraphicFramePr>
        <p:xfrm>
          <a:off x="0" y="756041"/>
          <a:ext cx="9252520" cy="1376815"/>
        </p:xfrm>
        <a:graphic>
          <a:graphicData uri="http://schemas.openxmlformats.org/drawingml/2006/table">
            <a:tbl>
              <a:tblPr/>
              <a:tblGrid>
                <a:gridCol w="9252520"/>
              </a:tblGrid>
              <a:tr h="137681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It has become acceptable in society to be 'bad at </a:t>
                      </a:r>
                      <a:r>
                        <a:rPr lang="en-GB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M</a:t>
                      </a:r>
                      <a:r>
                        <a:rPr sz="2400" b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aths</a:t>
                      </a:r>
                      <a:r>
                        <a:rPr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'. </a:t>
                      </a:r>
                      <a:r>
                        <a:rPr lang="en-GB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W</a:t>
                      </a:r>
                      <a:r>
                        <a:rPr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e </a:t>
                      </a:r>
                      <a:r>
                        <a:rPr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need to </a:t>
                      </a:r>
                      <a:r>
                        <a:rPr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find ways</a:t>
                      </a:r>
                      <a:r>
                        <a:rPr lang="en-GB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 </a:t>
                      </a:r>
                      <a:r>
                        <a:rPr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to</a:t>
                      </a:r>
                      <a:r>
                        <a:rPr lang="en-GB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 actively</a:t>
                      </a:r>
                      <a:r>
                        <a:rPr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 </a:t>
                      </a:r>
                      <a:r>
                        <a:rPr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encourage a </a:t>
                      </a:r>
                      <a:r>
                        <a:rPr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positive </a:t>
                      </a:r>
                      <a:r>
                        <a:rPr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growth mindset </a:t>
                      </a:r>
                      <a:r>
                        <a:rPr lang="en-GB" sz="24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in</a:t>
                      </a:r>
                      <a:r>
                        <a:rPr lang="en-GB" sz="2400" b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HfW cursive"/>
                          <a:cs typeface="Arial" panose="020B0604020202020204" pitchFamily="34" charset="0"/>
                          <a:sym typeface="HfW cursive"/>
                        </a:rPr>
                        <a:t> our children.</a:t>
                      </a:r>
                      <a:endParaRPr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HfW cursive"/>
                        <a:cs typeface="Arial" panose="020B0604020202020204" pitchFamily="34" charset="0"/>
                        <a:sym typeface="HfW cursive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0" name="image18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323528" y="1916833"/>
            <a:ext cx="8568952" cy="468804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99767" y="188640"/>
            <a:ext cx="4457700" cy="6244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b="1" u="sng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Growth Mindset</a:t>
            </a:r>
            <a:endParaRPr lang="en-GB" sz="3600" b="1" u="sng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8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92266"/>
            <a:ext cx="4680521" cy="62440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We follow a ‘CPA’ approach </a:t>
            </a:r>
            <a:endParaRPr lang="en-GB" sz="36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912" y="212297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cs typeface="Arial" panose="020B0604020202020204" pitchFamily="34" charset="0"/>
              </a:rPr>
              <a:t>Concrete </a:t>
            </a:r>
            <a:r>
              <a:rPr lang="en-GB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representation</a:t>
            </a:r>
          </a:p>
          <a:p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A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pupil is first introduced to an idea or a skill</a:t>
            </a:r>
          </a:p>
          <a:p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by acting it out with real objects. 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This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is a 'hands on' 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component using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real objects and it is the foundation for conceptual understanding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.  </a:t>
            </a:r>
          </a:p>
          <a:p>
            <a:endParaRPr lang="en-GB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cs typeface="Arial" panose="020B0604020202020204" pitchFamily="34" charset="0"/>
              </a:rPr>
              <a:t>Pictorial </a:t>
            </a:r>
            <a:r>
              <a:rPr lang="en-GB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representation</a:t>
            </a:r>
            <a:endParaRPr lang="en-GB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A pupil has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sufficiently understood 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the hands-on experiences performed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and can now 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relate them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to representations, 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such as a picture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of 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the problem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endParaRPr lang="en-GB" sz="2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Abstract representation</a:t>
            </a:r>
            <a:endParaRPr lang="en-GB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A pupil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is now capable of representing problems by using 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mathematical notation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, for example: 4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+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= </a:t>
            </a:r>
            <a:r>
              <a:rPr lang="en-GB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9 </a:t>
            </a:r>
            <a:endParaRPr lang="en-GB" sz="2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CRA Problem Exampl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41" y="116631"/>
            <a:ext cx="3888432" cy="1975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343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Addition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032501"/>
              </p:ext>
            </p:extLst>
          </p:nvPr>
        </p:nvGraphicFramePr>
        <p:xfrm>
          <a:off x="457200" y="1268760"/>
          <a:ext cx="8229600" cy="456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EYFS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4</a:t>
                      </a:r>
                      <a:endParaRPr lang="en-GB" dirty="0"/>
                    </a:p>
                  </a:txBody>
                  <a:tcPr/>
                </a:tc>
              </a:tr>
              <a:tr h="5543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-Combing sets</a:t>
                      </a:r>
                      <a:r>
                        <a:rPr lang="en-GB" sz="1600" baseline="0" dirty="0" smtClean="0"/>
                        <a:t>-Count all then count on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1600" baseline="0" dirty="0" smtClean="0"/>
                        <a:t>-Partitioning sets-some ‘Part, Part Whole’ 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1600" baseline="0" dirty="0" smtClean="0"/>
                        <a:t>-To use a number line practically to add 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1600" baseline="0" dirty="0" smtClean="0"/>
                        <a:t>-Use numbers to represent objects, to begin to record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/>
                        <a:t>-Combining two parts to make a whole 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1600" baseline="0" dirty="0" smtClean="0"/>
                        <a:t>-Part Whole Model 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1600" baseline="0" dirty="0" smtClean="0"/>
                        <a:t>-Starting at the bigger number and counting on </a:t>
                      </a:r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endParaRPr lang="en-GB" sz="1600" baseline="0" dirty="0" smtClean="0"/>
                    </a:p>
                    <a:p>
                      <a:pPr algn="ctr"/>
                      <a:r>
                        <a:rPr lang="en-GB" sz="1600" baseline="0" dirty="0" smtClean="0"/>
                        <a:t>-Regrouping to make 10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-Adding three single digits </a:t>
                      </a:r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r>
                        <a:rPr lang="en-GB" sz="1600" dirty="0" smtClean="0"/>
                        <a:t>-Partitioning </a:t>
                      </a:r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r>
                        <a:rPr lang="en-GB" sz="1600" dirty="0" smtClean="0"/>
                        <a:t>-Start of column method-</a:t>
                      </a:r>
                      <a:r>
                        <a:rPr lang="en-GB" sz="1600" baseline="0" dirty="0" smtClean="0"/>
                        <a:t> no regrouping- some exchange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-Column method with regrouping (up to 3 digits)</a:t>
                      </a:r>
                    </a:p>
                    <a:p>
                      <a:pPr algn="ctr"/>
                      <a:r>
                        <a:rPr lang="en-GB" sz="1600" dirty="0" smtClean="0"/>
                        <a:t>Expanded and compacted methods 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-Column method with regrouping (up to 4 digits)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Expanded and compacted methods  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3607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Central Bedfordshire Calculation Policy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6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6480175" cy="2598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2" descr="https://gcsmathinfocus.files.wordpress.com/2013/07/nb-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50825"/>
            <a:ext cx="39814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9403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Go to Methods with TfM… 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7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1030</Words>
  <Application>Microsoft Office PowerPoint</Application>
  <PresentationFormat>On-screen Show (4:3)</PresentationFormat>
  <Paragraphs>240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153</vt:lpstr>
      <vt:lpstr>PowerPoint Presentation</vt:lpstr>
      <vt:lpstr>PowerPoint Presentation</vt:lpstr>
      <vt:lpstr>PowerPoint Presentation</vt:lpstr>
      <vt:lpstr>PowerPoint Presentation</vt:lpstr>
      <vt:lpstr>Achieving Mastery</vt:lpstr>
      <vt:lpstr>PowerPoint Presentation</vt:lpstr>
      <vt:lpstr>We follow a ‘CPA’ approach </vt:lpstr>
      <vt:lpstr>Addition </vt:lpstr>
      <vt:lpstr>PowerPoint Presentation</vt:lpstr>
      <vt:lpstr>‘Part Part Whole’ Model</vt:lpstr>
      <vt:lpstr>The Bar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Models for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Compacted method</vt:lpstr>
      <vt:lpstr>Subtraction </vt:lpstr>
      <vt:lpstr>PowerPoint Presentation</vt:lpstr>
      <vt:lpstr>PowerPoint Presentation</vt:lpstr>
      <vt:lpstr>PowerPoint Presentation</vt:lpstr>
      <vt:lpstr>PowerPoint Presentation</vt:lpstr>
      <vt:lpstr>Models for subtraction</vt:lpstr>
      <vt:lpstr>Models for subtraction</vt:lpstr>
      <vt:lpstr>PowerPoint Presentation</vt:lpstr>
      <vt:lpstr>PowerPoint Presentation</vt:lpstr>
      <vt:lpstr>PowerPoint Presentation</vt:lpstr>
      <vt:lpstr>The Answer is only the  beginning………..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</dc:creator>
  <cp:lastModifiedBy>G McGill</cp:lastModifiedBy>
  <cp:revision>254</cp:revision>
  <dcterms:created xsi:type="dcterms:W3CDTF">2016-04-17T19:13:12Z</dcterms:created>
  <dcterms:modified xsi:type="dcterms:W3CDTF">2019-10-29T20:42:42Z</dcterms:modified>
</cp:coreProperties>
</file>